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684" r:id="rId4"/>
    <p:sldMasterId id="2147483696" r:id="rId5"/>
    <p:sldMasterId id="2147483708" r:id="rId6"/>
    <p:sldMasterId id="2147483720" r:id="rId7"/>
  </p:sldMasterIdLst>
  <p:sldIdLst>
    <p:sldId id="303" r:id="rId8"/>
    <p:sldId id="304" r:id="rId9"/>
    <p:sldId id="305" r:id="rId10"/>
    <p:sldId id="306" r:id="rId11"/>
    <p:sldId id="307" r:id="rId12"/>
    <p:sldId id="308" r:id="rId13"/>
    <p:sldId id="309" r:id="rId14"/>
    <p:sldId id="265" r:id="rId15"/>
    <p:sldId id="310" r:id="rId16"/>
    <p:sldId id="275" r:id="rId17"/>
    <p:sldId id="276" r:id="rId18"/>
    <p:sldId id="278" r:id="rId19"/>
    <p:sldId id="277" r:id="rId20"/>
    <p:sldId id="311" r:id="rId21"/>
    <p:sldId id="266" r:id="rId22"/>
    <p:sldId id="312" r:id="rId23"/>
    <p:sldId id="313" r:id="rId24"/>
    <p:sldId id="295" r:id="rId25"/>
    <p:sldId id="314" r:id="rId26"/>
    <p:sldId id="268" r:id="rId27"/>
    <p:sldId id="284" r:id="rId28"/>
    <p:sldId id="283" r:id="rId29"/>
    <p:sldId id="270" r:id="rId30"/>
    <p:sldId id="287" r:id="rId31"/>
    <p:sldId id="288" r:id="rId32"/>
    <p:sldId id="289" r:id="rId33"/>
    <p:sldId id="290" r:id="rId34"/>
    <p:sldId id="291" r:id="rId35"/>
    <p:sldId id="292" r:id="rId36"/>
    <p:sldId id="293" r:id="rId37"/>
    <p:sldId id="315" r:id="rId38"/>
    <p:sldId id="298" r:id="rId39"/>
    <p:sldId id="316" r:id="rId40"/>
    <p:sldId id="317" r:id="rId41"/>
    <p:sldId id="318" r:id="rId42"/>
    <p:sldId id="319" r:id="rId43"/>
    <p:sldId id="320" r:id="rId44"/>
    <p:sldId id="321" r:id="rId45"/>
    <p:sldId id="279" r:id="rId46"/>
    <p:sldId id="280"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p:scale>
          <a:sx n="109" d="100"/>
          <a:sy n="109" d="100"/>
        </p:scale>
        <p:origin x="720"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presProps" Target="presProps.xml"/><Relationship Id="rId8" Type="http://schemas.openxmlformats.org/officeDocument/2006/relationships/slide" Target="slides/slide1.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20" Type="http://schemas.openxmlformats.org/officeDocument/2006/relationships/slide" Target="slides/slide13.xml"/><Relationship Id="rId41" Type="http://schemas.openxmlformats.org/officeDocument/2006/relationships/slide" Target="slides/slide34.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jpeg>
</file>

<file path=ppt/media/image2.jpeg>
</file>

<file path=ppt/media/image20.png>
</file>

<file path=ppt/media/image21.svg>
</file>

<file path=ppt/media/image22.jpeg>
</file>

<file path=ppt/media/image23.jpeg>
</file>

<file path=ppt/media/image24.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AA314-6CF6-6944-0965-4E96E2A6FF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699F299-AD1B-DD1C-44CC-5A80A39F28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83D3FA9-64B4-4472-36D8-5E4F58D2DCA4}"/>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a:extLst>
              <a:ext uri="{FF2B5EF4-FFF2-40B4-BE49-F238E27FC236}">
                <a16:creationId xmlns:a16="http://schemas.microsoft.com/office/drawing/2014/main" id="{4E9C8E93-D878-CBF1-5CD3-80A05B8A28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5D74C1-262D-CC36-6EA7-5E796E0FBA05}"/>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265874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40BF5-2345-B014-A13C-8BD7F2B2567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F02E665-34B5-5700-6171-EE49C8A625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258441-7B1F-05D7-2693-2CE0BC629122}"/>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a:extLst>
              <a:ext uri="{FF2B5EF4-FFF2-40B4-BE49-F238E27FC236}">
                <a16:creationId xmlns:a16="http://schemas.microsoft.com/office/drawing/2014/main" id="{98F773AD-4E1D-D826-DC2E-0410F44E0B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3DC50E0-BA2D-6C35-FE06-D1C2266DA280}"/>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8785535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D1D7F2-5CC4-3776-75BE-F6853C833F9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D29A994-EF66-F763-934F-97C1495696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1128D8-D0CF-2FE5-9B98-189FEC02BF3A}"/>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a:extLst>
              <a:ext uri="{FF2B5EF4-FFF2-40B4-BE49-F238E27FC236}">
                <a16:creationId xmlns:a16="http://schemas.microsoft.com/office/drawing/2014/main" id="{3B16ADF9-C9FA-2202-5D04-1DCCB0C88B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740943-4F88-D0EC-EB71-28C00E151AF9}"/>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7704096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439410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8912737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1114306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7151879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07F4164-D76A-4BF8-BC06-68A9AD222D3D}" type="datetimeFigureOut">
              <a:rPr lang="en-IN" smtClean="0"/>
              <a:t>12/06/23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1916711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07F4164-D76A-4BF8-BC06-68A9AD222D3D}" type="datetimeFigureOut">
              <a:rPr lang="en-IN" smtClean="0"/>
              <a:t>12/06/23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598984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7F4164-D76A-4BF8-BC06-68A9AD222D3D}" type="datetimeFigureOut">
              <a:rPr lang="en-IN" smtClean="0"/>
              <a:t>12/06/23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7383968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4260420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1E986-DC42-AC7D-A699-D5A887329DB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A3B1A96-0850-2EEC-741D-E105CE3798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07BD950-E71B-9944-CC24-075FFC9EAC15}"/>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a:extLst>
              <a:ext uri="{FF2B5EF4-FFF2-40B4-BE49-F238E27FC236}">
                <a16:creationId xmlns:a16="http://schemas.microsoft.com/office/drawing/2014/main" id="{D2E81A7E-CDC3-42E6-F5DA-82AFE82A3B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F740E85-44F9-8183-0C92-15DCD3D2D2E4}"/>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187258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7755870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41767652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48011220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04404446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02463108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44949886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0471958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07F4164-D76A-4BF8-BC06-68A9AD222D3D}" type="datetimeFigureOut">
              <a:rPr lang="en-IN" smtClean="0"/>
              <a:t>12/06/23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2156892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07F4164-D76A-4BF8-BC06-68A9AD222D3D}" type="datetimeFigureOut">
              <a:rPr lang="en-IN" smtClean="0"/>
              <a:t>12/06/23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9214528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7F4164-D76A-4BF8-BC06-68A9AD222D3D}" type="datetimeFigureOut">
              <a:rPr lang="en-IN" smtClean="0"/>
              <a:t>12/06/23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999233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9DBEA-11F2-6B1A-714C-20FCCC221E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7ECBAE2-1ED0-9812-0F0E-5AD11541D6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84E6DAD-00D9-F972-8DA3-D876D38996A5}"/>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a:extLst>
              <a:ext uri="{FF2B5EF4-FFF2-40B4-BE49-F238E27FC236}">
                <a16:creationId xmlns:a16="http://schemas.microsoft.com/office/drawing/2014/main" id="{95264640-DB68-9E1D-D610-7C5E1CC2356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7BA492A-AAAE-FFCC-0F58-10EEA12C7FE8}"/>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89645352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2930981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4798177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09214410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03269773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53258469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51124785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38163808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69007206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07F4164-D76A-4BF8-BC06-68A9AD222D3D}" type="datetimeFigureOut">
              <a:rPr lang="en-IN" smtClean="0"/>
              <a:t>12/06/23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77940825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07F4164-D76A-4BF8-BC06-68A9AD222D3D}" type="datetimeFigureOut">
              <a:rPr lang="en-IN" smtClean="0"/>
              <a:t>12/06/23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254511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6E3F6-3ADC-0573-947D-563443FA1FA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D2F5040-59C2-A7B4-38BA-F0E3D093EE4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DBED9E2-124C-001E-444A-10B3C96803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A20898E-29C8-C63C-8D74-E675ACDE8336}"/>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a:extLst>
              <a:ext uri="{FF2B5EF4-FFF2-40B4-BE49-F238E27FC236}">
                <a16:creationId xmlns:a16="http://schemas.microsoft.com/office/drawing/2014/main" id="{1BCEA8D7-F209-BFD6-06C0-E82912D0E68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EA6913-BBA6-CFEC-94CA-308EB314C874}"/>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7863032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7F4164-D76A-4BF8-BC06-68A9AD222D3D}" type="datetimeFigureOut">
              <a:rPr lang="en-IN" smtClean="0"/>
              <a:t>12/06/23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8577658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58137275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417993756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4105125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07679974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12799135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38675678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83782408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14217856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07F4164-D76A-4BF8-BC06-68A9AD222D3D}" type="datetimeFigureOut">
              <a:rPr lang="en-IN" smtClean="0"/>
              <a:t>12/06/23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479971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95A39-A458-8313-A944-E250E99677C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02D12FC-41CC-7A13-FAC5-91A129A702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1B4F115-C931-9142-1894-DBE266B3B8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5071162-6B2B-E035-FA26-E264885C9F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286C79-708C-71FA-0818-69AD9E76E4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7DDE889-A13C-307E-7F2F-25B6CF33411A}"/>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8" name="Footer Placeholder 7">
            <a:extLst>
              <a:ext uri="{FF2B5EF4-FFF2-40B4-BE49-F238E27FC236}">
                <a16:creationId xmlns:a16="http://schemas.microsoft.com/office/drawing/2014/main" id="{F4EDBDF3-1AF4-882D-DBEA-8E8E62869EA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9E06A1F-99A3-BF6C-505C-A1AA95B4E4F9}"/>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49202176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07F4164-D76A-4BF8-BC06-68A9AD222D3D}" type="datetimeFigureOut">
              <a:rPr lang="en-IN" smtClean="0"/>
              <a:t>12/06/23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2646443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7F4164-D76A-4BF8-BC06-68A9AD222D3D}" type="datetimeFigureOut">
              <a:rPr lang="en-IN" smtClean="0"/>
              <a:t>12/06/23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94866761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5375154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419801110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40525287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04136461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08841942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76246352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69614764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940094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E449-C9F9-E806-0CC5-581EFD1FC29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BE0C095-B9F0-D4B0-428E-A7A53DDB94C5}"/>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4" name="Footer Placeholder 3">
            <a:extLst>
              <a:ext uri="{FF2B5EF4-FFF2-40B4-BE49-F238E27FC236}">
                <a16:creationId xmlns:a16="http://schemas.microsoft.com/office/drawing/2014/main" id="{5364B75E-95C1-7AFA-CAD9-36333B38E6C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887BE97-1504-497A-4935-7490A29369EF}"/>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00955433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07F4164-D76A-4BF8-BC06-68A9AD222D3D}" type="datetimeFigureOut">
              <a:rPr lang="en-IN" smtClean="0"/>
              <a:t>12/06/23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38973886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07F4164-D76A-4BF8-BC06-68A9AD222D3D}" type="datetimeFigureOut">
              <a:rPr lang="en-IN" smtClean="0"/>
              <a:t>12/06/23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2058760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7F4164-D76A-4BF8-BC06-68A9AD222D3D}" type="datetimeFigureOut">
              <a:rPr lang="en-IN" smtClean="0"/>
              <a:t>12/06/23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04936033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64362876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53332577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78226616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21428749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13175330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216777357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304650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50912B-7F6E-EA42-F8FD-3E1B035DFE95}"/>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3" name="Footer Placeholder 2">
            <a:extLst>
              <a:ext uri="{FF2B5EF4-FFF2-40B4-BE49-F238E27FC236}">
                <a16:creationId xmlns:a16="http://schemas.microsoft.com/office/drawing/2014/main" id="{34E3C75A-15B8-EB05-18D7-EE2E277A346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1701951-437A-EEE1-5285-E96163C063F2}"/>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33127008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30507543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07F4164-D76A-4BF8-BC06-68A9AD222D3D}" type="datetimeFigureOut">
              <a:rPr lang="en-IN" smtClean="0"/>
              <a:t>12/06/23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80342926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07F4164-D76A-4BF8-BC06-68A9AD222D3D}" type="datetimeFigureOut">
              <a:rPr lang="en-IN" smtClean="0"/>
              <a:t>12/06/23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96634212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7F4164-D76A-4BF8-BC06-68A9AD222D3D}" type="datetimeFigureOut">
              <a:rPr lang="en-IN" smtClean="0"/>
              <a:t>12/06/23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181196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404666067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26030706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85863121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07F4164-D76A-4BF8-BC06-68A9AD222D3D}" type="datetimeFigureOut">
              <a:rPr lang="en-IN" smtClean="0"/>
              <a:t>12/06/23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3130542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73858-C71E-6553-6189-5AD2600776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A177E20-6814-D31D-159F-5DCCF0D424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53CB511-4E20-D94F-C94E-40CC78EE3B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DFDF67-A91D-5BF9-0F5A-784AB6380276}"/>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a:extLst>
              <a:ext uri="{FF2B5EF4-FFF2-40B4-BE49-F238E27FC236}">
                <a16:creationId xmlns:a16="http://schemas.microsoft.com/office/drawing/2014/main" id="{0E5AAF98-F20D-037D-4693-BBB9E136579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786F4C8-3D7B-68BB-40D6-BC885FDDF86E}"/>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1149639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01957-26F8-C821-F86E-97BF9CC3D4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F0069E9-0F24-D4BB-28CA-D41793DEA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EB451A0-159A-3D05-1093-47485A3BB2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30DCBC-527D-B40C-A46E-8653A85AD365}"/>
              </a:ext>
            </a:extLst>
          </p:cNvPr>
          <p:cNvSpPr>
            <a:spLocks noGrp="1"/>
          </p:cNvSpPr>
          <p:nvPr>
            <p:ph type="dt" sz="half" idx="10"/>
          </p:nvPr>
        </p:nvSpPr>
        <p:spPr/>
        <p:txBody>
          <a:bodyPr/>
          <a:lstStyle/>
          <a:p>
            <a:fld id="{007F4164-D76A-4BF8-BC06-68A9AD222D3D}" type="datetimeFigureOut">
              <a:rPr lang="en-IN" smtClean="0"/>
              <a:t>12/06/23</a:t>
            </a:fld>
            <a:endParaRPr lang="en-IN"/>
          </a:p>
        </p:txBody>
      </p:sp>
      <p:sp>
        <p:nvSpPr>
          <p:cNvPr id="6" name="Footer Placeholder 5">
            <a:extLst>
              <a:ext uri="{FF2B5EF4-FFF2-40B4-BE49-F238E27FC236}">
                <a16:creationId xmlns:a16="http://schemas.microsoft.com/office/drawing/2014/main" id="{4E113264-0DBB-D28A-56AB-68F1AEB6C2E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BAC184E-D5CE-AE2F-3B2B-59236CCA75B5}"/>
              </a:ext>
            </a:extLst>
          </p:cNvPr>
          <p:cNvSpPr>
            <a:spLocks noGrp="1"/>
          </p:cNvSpPr>
          <p:nvPr>
            <p:ph type="sldNum" sz="quarter" idx="12"/>
          </p:nvPr>
        </p:nvSpPr>
        <p:spPr/>
        <p:txBody>
          <a:bodyPr/>
          <a:lstStyle/>
          <a:p>
            <a:fld id="{61D48D0E-03A4-4176-8AD4-43E11080F084}" type="slidenum">
              <a:rPr lang="en-IN" smtClean="0"/>
              <a:t>‹#›</a:t>
            </a:fld>
            <a:endParaRPr lang="en-IN"/>
          </a:p>
        </p:txBody>
      </p:sp>
    </p:spTree>
    <p:extLst>
      <p:ext uri="{BB962C8B-B14F-4D97-AF65-F5344CB8AC3E}">
        <p14:creationId xmlns:p14="http://schemas.microsoft.com/office/powerpoint/2010/main" val="4102501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D2B5DB-344D-B065-5A07-A251E3574E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F712B07-0FDE-C11E-5DC4-3BE4931576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70653FD-C6C0-391E-F18B-084B74391A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7F4164-D76A-4BF8-BC06-68A9AD222D3D}" type="datetimeFigureOut">
              <a:rPr lang="en-IN" smtClean="0"/>
              <a:t>12/06/23</a:t>
            </a:fld>
            <a:endParaRPr lang="en-IN"/>
          </a:p>
        </p:txBody>
      </p:sp>
      <p:sp>
        <p:nvSpPr>
          <p:cNvPr id="5" name="Footer Placeholder 4">
            <a:extLst>
              <a:ext uri="{FF2B5EF4-FFF2-40B4-BE49-F238E27FC236}">
                <a16:creationId xmlns:a16="http://schemas.microsoft.com/office/drawing/2014/main" id="{9D7AC8C5-A6CD-8779-62E2-8FF8748F34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790BB2B-0BAE-C2C5-0473-5063B5488C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D48D0E-03A4-4176-8AD4-43E11080F084}" type="slidenum">
              <a:rPr lang="en-IN" smtClean="0"/>
              <a:t>‹#›</a:t>
            </a:fld>
            <a:endParaRPr lang="en-IN"/>
          </a:p>
        </p:txBody>
      </p:sp>
    </p:spTree>
    <p:extLst>
      <p:ext uri="{BB962C8B-B14F-4D97-AF65-F5344CB8AC3E}">
        <p14:creationId xmlns:p14="http://schemas.microsoft.com/office/powerpoint/2010/main" val="13858690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7F4164-D76A-4BF8-BC06-68A9AD222D3D}" type="datetimeFigureOut">
              <a:rPr lang="en-IN" smtClean="0"/>
              <a:t>12/06/23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D48D0E-03A4-4176-8AD4-43E11080F084}" type="slidenum">
              <a:rPr lang="en-IN" smtClean="0"/>
              <a:t>‹#›</a:t>
            </a:fld>
            <a:endParaRPr lang="en-IN"/>
          </a:p>
        </p:txBody>
      </p:sp>
    </p:spTree>
    <p:extLst>
      <p:ext uri="{BB962C8B-B14F-4D97-AF65-F5344CB8AC3E}">
        <p14:creationId xmlns:p14="http://schemas.microsoft.com/office/powerpoint/2010/main" val="339759184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7F4164-D76A-4BF8-BC06-68A9AD222D3D}" type="datetimeFigureOut">
              <a:rPr lang="en-IN" smtClean="0"/>
              <a:t>12/06/23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D48D0E-03A4-4176-8AD4-43E11080F084}" type="slidenum">
              <a:rPr lang="en-IN" smtClean="0"/>
              <a:t>‹#›</a:t>
            </a:fld>
            <a:endParaRPr lang="en-IN"/>
          </a:p>
        </p:txBody>
      </p:sp>
    </p:spTree>
    <p:extLst>
      <p:ext uri="{BB962C8B-B14F-4D97-AF65-F5344CB8AC3E}">
        <p14:creationId xmlns:p14="http://schemas.microsoft.com/office/powerpoint/2010/main" val="979149992"/>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7F4164-D76A-4BF8-BC06-68A9AD222D3D}" type="datetimeFigureOut">
              <a:rPr lang="en-IN" smtClean="0"/>
              <a:t>12/06/23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D48D0E-03A4-4176-8AD4-43E11080F084}" type="slidenum">
              <a:rPr lang="en-IN" smtClean="0"/>
              <a:t>‹#›</a:t>
            </a:fld>
            <a:endParaRPr lang="en-IN"/>
          </a:p>
        </p:txBody>
      </p:sp>
    </p:spTree>
    <p:extLst>
      <p:ext uri="{BB962C8B-B14F-4D97-AF65-F5344CB8AC3E}">
        <p14:creationId xmlns:p14="http://schemas.microsoft.com/office/powerpoint/2010/main" val="3632722731"/>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7F4164-D76A-4BF8-BC06-68A9AD222D3D}" type="datetimeFigureOut">
              <a:rPr lang="en-IN" smtClean="0"/>
              <a:t>12/06/23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D48D0E-03A4-4176-8AD4-43E11080F084}" type="slidenum">
              <a:rPr lang="en-IN" smtClean="0"/>
              <a:t>‹#›</a:t>
            </a:fld>
            <a:endParaRPr lang="en-IN"/>
          </a:p>
        </p:txBody>
      </p:sp>
    </p:spTree>
    <p:extLst>
      <p:ext uri="{BB962C8B-B14F-4D97-AF65-F5344CB8AC3E}">
        <p14:creationId xmlns:p14="http://schemas.microsoft.com/office/powerpoint/2010/main" val="496098741"/>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7F4164-D76A-4BF8-BC06-68A9AD222D3D}" type="datetimeFigureOut">
              <a:rPr lang="en-IN" smtClean="0"/>
              <a:t>12/06/23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D48D0E-03A4-4176-8AD4-43E11080F084}" type="slidenum">
              <a:rPr lang="en-IN" smtClean="0"/>
              <a:t>‹#›</a:t>
            </a:fld>
            <a:endParaRPr lang="en-IN"/>
          </a:p>
        </p:txBody>
      </p:sp>
    </p:spTree>
    <p:extLst>
      <p:ext uri="{BB962C8B-B14F-4D97-AF65-F5344CB8AC3E}">
        <p14:creationId xmlns:p14="http://schemas.microsoft.com/office/powerpoint/2010/main" val="2861648064"/>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7F4164-D76A-4BF8-BC06-68A9AD222D3D}" type="datetimeFigureOut">
              <a:rPr lang="en-IN" smtClean="0"/>
              <a:t>12/06/23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D48D0E-03A4-4176-8AD4-43E11080F084}" type="slidenum">
              <a:rPr lang="en-IN" smtClean="0"/>
              <a:t>‹#›</a:t>
            </a:fld>
            <a:endParaRPr lang="en-IN"/>
          </a:p>
        </p:txBody>
      </p:sp>
    </p:spTree>
    <p:extLst>
      <p:ext uri="{BB962C8B-B14F-4D97-AF65-F5344CB8AC3E}">
        <p14:creationId xmlns:p14="http://schemas.microsoft.com/office/powerpoint/2010/main" val="1694651274"/>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46.xml"/></Relationships>
</file>

<file path=ppt/slides/_rels/slide3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5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68.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9848" y="4873752"/>
            <a:ext cx="9958355" cy="663101"/>
          </a:xfrm>
        </p:spPr>
        <p:txBody>
          <a:bodyPr anchor="t">
            <a:normAutofit/>
          </a:bodyPr>
          <a:lstStyle/>
          <a:p>
            <a:pPr algn="l"/>
            <a:r>
              <a:rPr lang="en-US" sz="4000" dirty="0"/>
              <a:t>B + Tree with bloom filter</a:t>
            </a:r>
          </a:p>
        </p:txBody>
      </p:sp>
      <p:sp>
        <p:nvSpPr>
          <p:cNvPr id="3" name="Subtitle 2"/>
          <p:cNvSpPr>
            <a:spLocks noGrp="1"/>
          </p:cNvSpPr>
          <p:nvPr>
            <p:ph type="subTitle" idx="1"/>
          </p:nvPr>
        </p:nvSpPr>
        <p:spPr>
          <a:xfrm>
            <a:off x="1097280" y="5550408"/>
            <a:ext cx="9836027" cy="734043"/>
          </a:xfrm>
        </p:spPr>
        <p:txBody>
          <a:bodyPr vert="horz" lIns="91440" tIns="45720" rIns="91440" bIns="45720" rtlCol="0" anchor="t">
            <a:normAutofit/>
          </a:bodyPr>
          <a:lstStyle/>
          <a:p>
            <a:pPr algn="l"/>
            <a:r>
              <a:rPr lang="en-US" dirty="0"/>
              <a:t>Analysis and Implementation of Hybrid Data Structure</a:t>
            </a:r>
          </a:p>
        </p:txBody>
      </p:sp>
      <p:pic>
        <p:nvPicPr>
          <p:cNvPr id="4" name="Picture 3" descr="Pink flowers and leaves on white background">
            <a:extLst>
              <a:ext uri="{FF2B5EF4-FFF2-40B4-BE49-F238E27FC236}">
                <a16:creationId xmlns:a16="http://schemas.microsoft.com/office/drawing/2014/main" id="{E25D9BFF-8B21-F51F-7EF3-BF2110A6EE51}"/>
              </a:ext>
            </a:extLst>
          </p:cNvPr>
          <p:cNvPicPr>
            <a:picLocks noChangeAspect="1"/>
          </p:cNvPicPr>
          <p:nvPr/>
        </p:nvPicPr>
        <p:blipFill rotWithShape="1">
          <a:blip r:embed="rId2">
            <a:alphaModFix/>
          </a:blip>
          <a:srcRect t="44418" r="-2" b="3690"/>
          <a:stretch/>
        </p:blipFill>
        <p:spPr>
          <a:xfrm>
            <a:off x="20" y="-32762"/>
            <a:ext cx="12191979" cy="4049869"/>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22</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38</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C7153EF8-789A-0719-D2CF-D8062612D85F}"/>
              </a:ext>
            </a:extLst>
          </p:cNvPr>
          <p:cNvSpPr txBox="1"/>
          <p:nvPr/>
        </p:nvSpPr>
        <p:spPr>
          <a:xfrm>
            <a:off x="9062357" y="-816429"/>
            <a:ext cx="1681843" cy="369332"/>
          </a:xfrm>
          <a:prstGeom prst="rect">
            <a:avLst/>
          </a:prstGeom>
          <a:noFill/>
        </p:spPr>
        <p:txBody>
          <a:bodyPr wrap="square" rtlCol="0">
            <a:spAutoFit/>
          </a:bodyPr>
          <a:lstStyle/>
          <a:p>
            <a:r>
              <a:rPr lang="en-US" dirty="0"/>
              <a:t>Search key =60</a:t>
            </a:r>
          </a:p>
        </p:txBody>
      </p:sp>
    </p:spTree>
    <p:extLst>
      <p:ext uri="{BB962C8B-B14F-4D97-AF65-F5344CB8AC3E}">
        <p14:creationId xmlns:p14="http://schemas.microsoft.com/office/powerpoint/2010/main" val="22607758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0" presetClass="path" presetSubtype="0" accel="50000" decel="50000" fill="hold" grpId="0" nodeType="clickEffect">
                                  <p:stCondLst>
                                    <p:cond delay="0"/>
                                  </p:stCondLst>
                                  <p:childTnLst>
                                    <p:animMotion origin="layout" path="M 0 0 L -0.02682 0.24884 " pathEditMode="relative" ptsTypes="AA">
                                      <p:cBhvr>
                                        <p:cTn id="42"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22</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38</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C7153EF8-789A-0719-D2CF-D8062612D85F}"/>
              </a:ext>
            </a:extLst>
          </p:cNvPr>
          <p:cNvSpPr txBox="1"/>
          <p:nvPr/>
        </p:nvSpPr>
        <p:spPr>
          <a:xfrm>
            <a:off x="9927771" y="-865415"/>
            <a:ext cx="2759529" cy="369332"/>
          </a:xfrm>
          <a:prstGeom prst="rect">
            <a:avLst/>
          </a:prstGeom>
          <a:noFill/>
        </p:spPr>
        <p:txBody>
          <a:bodyPr wrap="square" rtlCol="0">
            <a:spAutoFit/>
          </a:bodyPr>
          <a:lstStyle/>
          <a:p>
            <a:r>
              <a:rPr lang="en-US" dirty="0"/>
              <a:t>Searching from root node</a:t>
            </a:r>
          </a:p>
        </p:txBody>
      </p:sp>
      <p:sp>
        <p:nvSpPr>
          <p:cNvPr id="9" name="TextBox 8">
            <a:extLst>
              <a:ext uri="{FF2B5EF4-FFF2-40B4-BE49-F238E27FC236}">
                <a16:creationId xmlns:a16="http://schemas.microsoft.com/office/drawing/2014/main" id="{ADD088FA-C05F-E626-F760-2273DD80F25D}"/>
              </a:ext>
            </a:extLst>
          </p:cNvPr>
          <p:cNvSpPr txBox="1"/>
          <p:nvPr/>
        </p:nvSpPr>
        <p:spPr>
          <a:xfrm>
            <a:off x="4359728" y="-865415"/>
            <a:ext cx="3472543" cy="646331"/>
          </a:xfrm>
          <a:prstGeom prst="rect">
            <a:avLst/>
          </a:prstGeom>
          <a:noFill/>
        </p:spPr>
        <p:txBody>
          <a:bodyPr wrap="square" rtlCol="0">
            <a:spAutoFit/>
          </a:bodyPr>
          <a:lstStyle/>
          <a:p>
            <a:r>
              <a:rPr lang="en-US" dirty="0"/>
              <a:t>The element is greater than root node, so it goes to the right </a:t>
            </a:r>
          </a:p>
        </p:txBody>
      </p:sp>
    </p:spTree>
    <p:extLst>
      <p:ext uri="{BB962C8B-B14F-4D97-AF65-F5344CB8AC3E}">
        <p14:creationId xmlns:p14="http://schemas.microsoft.com/office/powerpoint/2010/main" val="41112327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3.95833E-6 4.07407E-6 L -0.08502 0.29189 " pathEditMode="relative" rAng="0" ptsTypes="AA">
                                      <p:cBhvr>
                                        <p:cTn id="6" dur="2000" fill="hold"/>
                                        <p:tgtEl>
                                          <p:spTgt spid="2"/>
                                        </p:tgtEl>
                                        <p:attrNameLst>
                                          <p:attrName>ppt_x</p:attrName>
                                          <p:attrName>ppt_y</p:attrName>
                                        </p:attrNameLst>
                                      </p:cBhvr>
                                      <p:rCtr x="-4258" y="14583"/>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0.02461 0.00672 L -0.05273 0.48612 " pathEditMode="relative" ptsTypes="AA">
                                      <p:cBhvr>
                                        <p:cTn id="10" dur="2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22</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38</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 name="TextBox 1">
            <a:extLst>
              <a:ext uri="{FF2B5EF4-FFF2-40B4-BE49-F238E27FC236}">
                <a16:creationId xmlns:a16="http://schemas.microsoft.com/office/drawing/2014/main" id="{C7153EF8-789A-0719-D2CF-D8062612D85F}"/>
              </a:ext>
            </a:extLst>
          </p:cNvPr>
          <p:cNvSpPr txBox="1"/>
          <p:nvPr/>
        </p:nvSpPr>
        <p:spPr>
          <a:xfrm>
            <a:off x="9927771" y="-865415"/>
            <a:ext cx="3216729" cy="369332"/>
          </a:xfrm>
          <a:prstGeom prst="rect">
            <a:avLst/>
          </a:prstGeom>
          <a:noFill/>
        </p:spPr>
        <p:txBody>
          <a:bodyPr wrap="square" rtlCol="0">
            <a:spAutoFit/>
          </a:bodyPr>
          <a:lstStyle/>
          <a:p>
            <a:r>
              <a:rPr lang="en-US" dirty="0"/>
              <a:t>Searching from right leaf nodes</a:t>
            </a:r>
          </a:p>
        </p:txBody>
      </p:sp>
    </p:spTree>
    <p:extLst>
      <p:ext uri="{BB962C8B-B14F-4D97-AF65-F5344CB8AC3E}">
        <p14:creationId xmlns:p14="http://schemas.microsoft.com/office/powerpoint/2010/main" val="11506135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3.95833E-6 4.07407E-6 L -0.08502 0.29189 " pathEditMode="relative" rAng="0" ptsTypes="AA">
                                      <p:cBhvr>
                                        <p:cTn id="6" dur="2000" fill="hold"/>
                                        <p:tgtEl>
                                          <p:spTgt spid="2"/>
                                        </p:tgtEl>
                                        <p:attrNameLst>
                                          <p:attrName>ppt_x</p:attrName>
                                          <p:attrName>ppt_y</p:attrName>
                                        </p:attrNameLst>
                                      </p:cBhvr>
                                      <p:rCtr x="-4258" y="145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22</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38</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23314799-C34D-DECB-6421-65371EB2D258}"/>
              </a:ext>
            </a:extLst>
          </p:cNvPr>
          <p:cNvSpPr txBox="1"/>
          <p:nvPr/>
        </p:nvSpPr>
        <p:spPr>
          <a:xfrm>
            <a:off x="5225143" y="7576457"/>
            <a:ext cx="3837214" cy="523220"/>
          </a:xfrm>
          <a:prstGeom prst="rect">
            <a:avLst/>
          </a:prstGeom>
          <a:noFill/>
        </p:spPr>
        <p:txBody>
          <a:bodyPr wrap="square" rtlCol="0">
            <a:spAutoFit/>
          </a:bodyPr>
          <a:lstStyle/>
          <a:p>
            <a:r>
              <a:rPr lang="en-US" sz="2800" dirty="0"/>
              <a:t>ELEMENT FOUND</a:t>
            </a:r>
          </a:p>
        </p:txBody>
      </p:sp>
    </p:spTree>
    <p:extLst>
      <p:ext uri="{BB962C8B-B14F-4D97-AF65-F5344CB8AC3E}">
        <p14:creationId xmlns:p14="http://schemas.microsoft.com/office/powerpoint/2010/main" val="1336744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4.07407E-6 L -0.10156 -0.30949 " pathEditMode="relative" rAng="0" ptsTypes="AA">
                                      <p:cBhvr>
                                        <p:cTn id="6" dur="1000" fill="hold"/>
                                        <p:tgtEl>
                                          <p:spTgt spid="13"/>
                                        </p:tgtEl>
                                        <p:attrNameLst>
                                          <p:attrName>ppt_x</p:attrName>
                                          <p:attrName>ppt_y</p:attrName>
                                        </p:attrNameLst>
                                      </p:cBhvr>
                                      <p:rCtr x="-5078" y="-1548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64284-0856-FA07-00EA-B26FDB775408}"/>
              </a:ext>
            </a:extLst>
          </p:cNvPr>
          <p:cNvSpPr>
            <a:spLocks noGrp="1"/>
          </p:cNvSpPr>
          <p:nvPr>
            <p:ph type="title"/>
          </p:nvPr>
        </p:nvSpPr>
        <p:spPr>
          <a:xfrm>
            <a:off x="1091204" y="1091868"/>
            <a:ext cx="3785596" cy="2042160"/>
          </a:xfrm>
        </p:spPr>
        <p:txBody>
          <a:bodyPr>
            <a:normAutofit/>
          </a:bodyPr>
          <a:lstStyle/>
          <a:p>
            <a:r>
              <a:rPr lang="en-US" sz="4000" b="0">
                <a:latin typeface="Bradley Hand"/>
              </a:rPr>
              <a:t>Deletion in B+ tree</a:t>
            </a:r>
            <a:endParaRPr lang="en-US" sz="4000"/>
          </a:p>
        </p:txBody>
      </p:sp>
      <p:sp>
        <p:nvSpPr>
          <p:cNvPr id="3" name="Content Placeholder 2">
            <a:extLst>
              <a:ext uri="{FF2B5EF4-FFF2-40B4-BE49-F238E27FC236}">
                <a16:creationId xmlns:a16="http://schemas.microsoft.com/office/drawing/2014/main" id="{BDAB640D-A180-1616-3A34-37984F58F7CC}"/>
              </a:ext>
            </a:extLst>
          </p:cNvPr>
          <p:cNvSpPr>
            <a:spLocks noGrp="1"/>
          </p:cNvSpPr>
          <p:nvPr>
            <p:ph idx="1"/>
          </p:nvPr>
        </p:nvSpPr>
        <p:spPr>
          <a:xfrm>
            <a:off x="1097280" y="3204755"/>
            <a:ext cx="3675826" cy="2957506"/>
          </a:xfrm>
        </p:spPr>
        <p:txBody>
          <a:bodyPr vert="horz" lIns="91440" tIns="45720" rIns="91440" bIns="45720" rtlCol="0" anchor="t">
            <a:normAutofit/>
          </a:bodyPr>
          <a:lstStyle/>
          <a:p>
            <a:r>
              <a:rPr lang="en-US" sz="2400" dirty="0">
                <a:latin typeface="Times"/>
                <a:cs typeface="Times"/>
              </a:rPr>
              <a:t>We have inserted 5,20,22,38,50 in the B+ tree </a:t>
            </a:r>
          </a:p>
          <a:p>
            <a:r>
              <a:rPr lang="en-US" sz="2400" dirty="0">
                <a:latin typeface="Times"/>
                <a:cs typeface="Times"/>
              </a:rPr>
              <a:t>We have to delete 20 element from the B+ tree.</a:t>
            </a:r>
            <a:endParaRPr lang="en-US" dirty="0"/>
          </a:p>
          <a:p>
            <a:endParaRPr lang="en-US" dirty="0"/>
          </a:p>
        </p:txBody>
      </p:sp>
      <p:pic>
        <p:nvPicPr>
          <p:cNvPr id="5" name="Picture 4">
            <a:extLst>
              <a:ext uri="{FF2B5EF4-FFF2-40B4-BE49-F238E27FC236}">
                <a16:creationId xmlns:a16="http://schemas.microsoft.com/office/drawing/2014/main" id="{6E1EA118-37FF-9088-65E4-3AFB65876617}"/>
              </a:ext>
            </a:extLst>
          </p:cNvPr>
          <p:cNvPicPr>
            <a:picLocks noChangeAspect="1"/>
          </p:cNvPicPr>
          <p:nvPr/>
        </p:nvPicPr>
        <p:blipFill rotWithShape="1">
          <a:blip r:embed="rId2"/>
          <a:srcRect l="2001" r="787" b="11"/>
          <a:stretch/>
        </p:blipFill>
        <p:spPr>
          <a:xfrm>
            <a:off x="5524500" y="10"/>
            <a:ext cx="6667501" cy="6857990"/>
          </a:xfrm>
          <a:prstGeom prst="rect">
            <a:avLst/>
          </a:prstGeom>
        </p:spPr>
      </p:pic>
    </p:spTree>
    <p:extLst>
      <p:ext uri="{BB962C8B-B14F-4D97-AF65-F5344CB8AC3E}">
        <p14:creationId xmlns:p14="http://schemas.microsoft.com/office/powerpoint/2010/main" val="128610670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22</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38</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B82869F-3D25-D5F1-633C-F7E274A96C78}"/>
              </a:ext>
            </a:extLst>
          </p:cNvPr>
          <p:cNvSpPr txBox="1"/>
          <p:nvPr/>
        </p:nvSpPr>
        <p:spPr>
          <a:xfrm>
            <a:off x="8997042" y="-783773"/>
            <a:ext cx="2188029" cy="369332"/>
          </a:xfrm>
          <a:prstGeom prst="rect">
            <a:avLst/>
          </a:prstGeom>
          <a:noFill/>
        </p:spPr>
        <p:txBody>
          <a:bodyPr wrap="square" rtlCol="0">
            <a:spAutoFit/>
          </a:bodyPr>
          <a:lstStyle/>
          <a:p>
            <a:r>
              <a:rPr lang="en-US" dirty="0"/>
              <a:t>Deleting element 40</a:t>
            </a:r>
          </a:p>
        </p:txBody>
      </p:sp>
    </p:spTree>
    <p:extLst>
      <p:ext uri="{BB962C8B-B14F-4D97-AF65-F5344CB8AC3E}">
        <p14:creationId xmlns:p14="http://schemas.microsoft.com/office/powerpoint/2010/main" val="3906074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0" presetClass="path" presetSubtype="0" accel="50000" decel="50000" fill="hold" grpId="0" nodeType="clickEffect">
                                  <p:stCondLst>
                                    <p:cond delay="0"/>
                                  </p:stCondLst>
                                  <p:childTnLst>
                                    <p:animMotion origin="layout" path="M 0.01211 0.01574 L -0.04505 0.25162 " pathEditMode="relative" ptsTypes="AA">
                                      <p:cBhvr>
                                        <p:cTn id="42" dur="2000" fill="hold"/>
                                        <p:tgtEl>
                                          <p:spTgt spid="13"/>
                                        </p:tgtEl>
                                        <p:attrNameLst>
                                          <p:attrName>ppt_x</p:attrName>
                                          <p:attrName>ppt_y</p:attrName>
                                        </p:attrNameLst>
                                      </p:cBhvr>
                                    </p:animMotion>
                                  </p:childTnLst>
                                </p:cTn>
                              </p:par>
                            </p:childTnLst>
                          </p:cTn>
                        </p:par>
                      </p:childTnLst>
                    </p:cTn>
                  </p:par>
                  <p:par>
                    <p:cTn id="43" fill="hold">
                      <p:stCondLst>
                        <p:cond delay="indefinite"/>
                      </p:stCondLst>
                      <p:childTnLst>
                        <p:par>
                          <p:cTn id="44" fill="hold">
                            <p:stCondLst>
                              <p:cond delay="0"/>
                            </p:stCondLst>
                            <p:childTnLst>
                              <p:par>
                                <p:cTn id="45" presetID="0" presetClass="path" presetSubtype="0" accel="50000" decel="50000" fill="hold" grpId="1" nodeType="clickEffect">
                                  <p:stCondLst>
                                    <p:cond delay="0"/>
                                  </p:stCondLst>
                                  <p:childTnLst>
                                    <p:animMotion origin="layout" path="M 0 0 L 0.41094 0.47523 " pathEditMode="relative" ptsTypes="AA">
                                      <p:cBhvr>
                                        <p:cTn id="46" dur="2000" fill="hold"/>
                                        <p:tgtEl>
                                          <p:spTgt spid="6"/>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6" grpId="1" animBg="1"/>
      <p:bldP spid="7" grpId="0" animBg="1"/>
      <p:bldP spid="8" grpId="0" animBg="1"/>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White flowers blossoming on a green background">
            <a:extLst>
              <a:ext uri="{FF2B5EF4-FFF2-40B4-BE49-F238E27FC236}">
                <a16:creationId xmlns:a16="http://schemas.microsoft.com/office/drawing/2014/main" id="{4234B0F3-CE2B-DE4F-3678-77FB7BF88A27}"/>
              </a:ext>
            </a:extLst>
          </p:cNvPr>
          <p:cNvPicPr>
            <a:picLocks noChangeAspect="1"/>
          </p:cNvPicPr>
          <p:nvPr/>
        </p:nvPicPr>
        <p:blipFill rotWithShape="1">
          <a:blip r:embed="rId2">
            <a:alphaModFix amt="60000"/>
          </a:blip>
          <a:srcRect t="15730"/>
          <a:stretch/>
        </p:blipFill>
        <p:spPr>
          <a:xfrm>
            <a:off x="20" y="10"/>
            <a:ext cx="12191979" cy="6857990"/>
          </a:xfrm>
          <a:prstGeom prst="rect">
            <a:avLst/>
          </a:prstGeom>
        </p:spPr>
      </p:pic>
      <p:sp>
        <p:nvSpPr>
          <p:cNvPr id="2" name="Title 1">
            <a:extLst>
              <a:ext uri="{FF2B5EF4-FFF2-40B4-BE49-F238E27FC236}">
                <a16:creationId xmlns:a16="http://schemas.microsoft.com/office/drawing/2014/main" id="{C60743F8-4181-3711-EEF7-F317BF9DB439}"/>
              </a:ext>
            </a:extLst>
          </p:cNvPr>
          <p:cNvSpPr>
            <a:spLocks noGrp="1"/>
          </p:cNvSpPr>
          <p:nvPr>
            <p:ph type="title"/>
          </p:nvPr>
        </p:nvSpPr>
        <p:spPr>
          <a:xfrm>
            <a:off x="1088136" y="1066110"/>
            <a:ext cx="5625342" cy="4630055"/>
          </a:xfrm>
        </p:spPr>
        <p:txBody>
          <a:bodyPr vert="horz" lIns="91440" tIns="45720" rIns="91440" bIns="45720" rtlCol="0" anchor="t">
            <a:normAutofit/>
          </a:bodyPr>
          <a:lstStyle/>
          <a:p>
            <a:r>
              <a:rPr lang="en-US" sz="6000" b="1" kern="1200" cap="none" baseline="0">
                <a:solidFill>
                  <a:srgbClr val="FFFFFF"/>
                </a:solidFill>
                <a:latin typeface="+mj-lt"/>
                <a:ea typeface="+mj-ea"/>
                <a:cs typeface="+mj-cs"/>
              </a:rPr>
              <a:t>Bloom Filter</a:t>
            </a:r>
          </a:p>
        </p:txBody>
      </p:sp>
      <p:sp>
        <p:nvSpPr>
          <p:cNvPr id="4" name="TextBox 3">
            <a:extLst>
              <a:ext uri="{FF2B5EF4-FFF2-40B4-BE49-F238E27FC236}">
                <a16:creationId xmlns:a16="http://schemas.microsoft.com/office/drawing/2014/main" id="{EF69B6FC-910B-1399-5096-33509F5B53E3}"/>
              </a:ext>
            </a:extLst>
          </p:cNvPr>
          <p:cNvSpPr txBox="1"/>
          <p:nvPr/>
        </p:nvSpPr>
        <p:spPr>
          <a:xfrm>
            <a:off x="804909" y="2250278"/>
            <a:ext cx="6018689" cy="5279095"/>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120000"/>
              </a:lnSpc>
              <a:spcAft>
                <a:spcPts val="600"/>
              </a:spcAft>
              <a:buFont typeface="Neue Haas Grotesk Text Pro" panose="020B0504020202020204" pitchFamily="34" charset="0"/>
              <a:buChar char="-"/>
            </a:pPr>
            <a:r>
              <a:rPr lang="en-US" dirty="0">
                <a:solidFill>
                  <a:srgbClr val="FFFFFF"/>
                </a:solidFill>
              </a:rPr>
              <a:t>•A Bloom filter is a space-efficient probabilistic data structure that is used to test whether an element is a member of a set. </a:t>
            </a:r>
          </a:p>
          <a:p>
            <a:pPr indent="-228600">
              <a:lnSpc>
                <a:spcPct val="120000"/>
              </a:lnSpc>
              <a:spcAft>
                <a:spcPts val="600"/>
              </a:spcAft>
              <a:buFont typeface="Neue Haas Grotesk Text Pro" panose="020B0504020202020204" pitchFamily="34" charset="0"/>
              <a:buChar char="-"/>
            </a:pPr>
            <a:r>
              <a:rPr lang="en-US" dirty="0">
                <a:solidFill>
                  <a:srgbClr val="FFFFFF"/>
                </a:solidFill>
              </a:rPr>
              <a:t>•False positive matches are possible, but false negatives are not – in other words, a query returns either "possibly in set" or "definitely not in set".</a:t>
            </a:r>
          </a:p>
          <a:p>
            <a:pPr indent="-228600">
              <a:lnSpc>
                <a:spcPct val="120000"/>
              </a:lnSpc>
              <a:spcAft>
                <a:spcPts val="600"/>
              </a:spcAft>
              <a:buFont typeface="Neue Haas Grotesk Text Pro" panose="020B0504020202020204" pitchFamily="34" charset="0"/>
              <a:buChar char="-"/>
            </a:pPr>
            <a:r>
              <a:rPr lang="en-US" dirty="0">
                <a:solidFill>
                  <a:srgbClr val="FFFFFF"/>
                </a:solidFill>
              </a:rPr>
              <a:t>• Elements can be added to the set, but not removed (though this can be addressed with the counting Bloom filter variant) the more items added, the larger the probability of false positives.</a:t>
            </a:r>
          </a:p>
          <a:p>
            <a:pPr indent="-228600">
              <a:lnSpc>
                <a:spcPct val="120000"/>
              </a:lnSpc>
              <a:spcAft>
                <a:spcPts val="600"/>
              </a:spcAft>
              <a:buFont typeface="Neue Haas Grotesk Text Pro" panose="020B0504020202020204" pitchFamily="34" charset="0"/>
              <a:buChar char="-"/>
            </a:pPr>
            <a:endParaRPr lang="en-US" dirty="0">
              <a:solidFill>
                <a:srgbClr val="FFFFFF"/>
              </a:solidFill>
            </a:endParaRPr>
          </a:p>
        </p:txBody>
      </p:sp>
    </p:spTree>
    <p:extLst>
      <p:ext uri="{BB962C8B-B14F-4D97-AF65-F5344CB8AC3E}">
        <p14:creationId xmlns:p14="http://schemas.microsoft.com/office/powerpoint/2010/main" val="3280743401"/>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lose-up of spirea flowers in bud">
            <a:extLst>
              <a:ext uri="{FF2B5EF4-FFF2-40B4-BE49-F238E27FC236}">
                <a16:creationId xmlns:a16="http://schemas.microsoft.com/office/drawing/2014/main" id="{425444DC-0FBB-93CE-EA26-406153EA991A}"/>
              </a:ext>
            </a:extLst>
          </p:cNvPr>
          <p:cNvPicPr>
            <a:picLocks noChangeAspect="1"/>
          </p:cNvPicPr>
          <p:nvPr/>
        </p:nvPicPr>
        <p:blipFill rotWithShape="1">
          <a:blip r:embed="rId2">
            <a:alphaModFix amt="60000"/>
          </a:blip>
          <a:srcRect t="7865" b="7865"/>
          <a:stretch/>
        </p:blipFill>
        <p:spPr>
          <a:xfrm>
            <a:off x="20" y="10"/>
            <a:ext cx="12191980" cy="6857989"/>
          </a:xfrm>
          <a:prstGeom prst="rect">
            <a:avLst/>
          </a:prstGeom>
        </p:spPr>
      </p:pic>
      <p:sp>
        <p:nvSpPr>
          <p:cNvPr id="2" name="Title 1">
            <a:extLst>
              <a:ext uri="{FF2B5EF4-FFF2-40B4-BE49-F238E27FC236}">
                <a16:creationId xmlns:a16="http://schemas.microsoft.com/office/drawing/2014/main" id="{8AD8ABB3-6FBE-DCA5-DBCD-EA3A39FA3CC0}"/>
              </a:ext>
            </a:extLst>
          </p:cNvPr>
          <p:cNvSpPr>
            <a:spLocks noGrp="1"/>
          </p:cNvSpPr>
          <p:nvPr>
            <p:ph type="title"/>
          </p:nvPr>
        </p:nvSpPr>
        <p:spPr>
          <a:xfrm>
            <a:off x="1088136" y="1066110"/>
            <a:ext cx="5625342" cy="4630055"/>
          </a:xfrm>
        </p:spPr>
        <p:txBody>
          <a:bodyPr>
            <a:normAutofit/>
          </a:bodyPr>
          <a:lstStyle/>
          <a:p>
            <a:r>
              <a:rPr lang="en-US" sz="6000" b="0">
                <a:solidFill>
                  <a:srgbClr val="FFFFFF"/>
                </a:solidFill>
                <a:latin typeface="Bradley Hand"/>
              </a:rPr>
              <a:t>Some</a:t>
            </a:r>
            <a:br>
              <a:rPr lang="en-US" sz="6000" b="0">
                <a:solidFill>
                  <a:srgbClr val="FFFFFF"/>
                </a:solidFill>
                <a:latin typeface="Bradley Hand"/>
              </a:rPr>
            </a:br>
            <a:r>
              <a:rPr lang="en-US" sz="6000" b="0">
                <a:solidFill>
                  <a:srgbClr val="FFFFFF"/>
                </a:solidFill>
                <a:latin typeface="Bradley Hand"/>
              </a:rPr>
              <a:t>advantages </a:t>
            </a:r>
            <a:br>
              <a:rPr lang="en-US" sz="6000" b="0">
                <a:solidFill>
                  <a:srgbClr val="FFFFFF"/>
                </a:solidFill>
                <a:latin typeface="Bradley Hand"/>
              </a:rPr>
            </a:br>
            <a:r>
              <a:rPr lang="en-US" sz="6000" b="0">
                <a:solidFill>
                  <a:srgbClr val="FFFFFF"/>
                </a:solidFill>
                <a:latin typeface="Bradley Hand"/>
              </a:rPr>
              <a:t>of using</a:t>
            </a:r>
            <a:br>
              <a:rPr lang="en-US" sz="6000" b="0">
                <a:solidFill>
                  <a:srgbClr val="FFFFFF"/>
                </a:solidFill>
                <a:latin typeface="Bradley Hand"/>
              </a:rPr>
            </a:br>
            <a:r>
              <a:rPr lang="en-US" sz="6000" b="0">
                <a:solidFill>
                  <a:srgbClr val="FFFFFF"/>
                </a:solidFill>
                <a:latin typeface="Bradley Hand"/>
              </a:rPr>
              <a:t>Bloom </a:t>
            </a:r>
            <a:br>
              <a:rPr lang="en-US" sz="6000" b="0">
                <a:solidFill>
                  <a:srgbClr val="FFFFFF"/>
                </a:solidFill>
                <a:latin typeface="Bradley Hand"/>
              </a:rPr>
            </a:br>
            <a:r>
              <a:rPr lang="en-US" sz="6000" b="0">
                <a:solidFill>
                  <a:srgbClr val="FFFFFF"/>
                </a:solidFill>
                <a:latin typeface="Bradley Hand"/>
              </a:rPr>
              <a:t>filter</a:t>
            </a:r>
            <a:endParaRPr lang="en-US" sz="6000">
              <a:solidFill>
                <a:srgbClr val="FFFFFF"/>
              </a:solidFill>
            </a:endParaRPr>
          </a:p>
        </p:txBody>
      </p:sp>
      <p:sp>
        <p:nvSpPr>
          <p:cNvPr id="3" name="Content Placeholder 2">
            <a:extLst>
              <a:ext uri="{FF2B5EF4-FFF2-40B4-BE49-F238E27FC236}">
                <a16:creationId xmlns:a16="http://schemas.microsoft.com/office/drawing/2014/main" id="{53C34668-DEFC-0AF1-6272-B814768FE89F}"/>
              </a:ext>
            </a:extLst>
          </p:cNvPr>
          <p:cNvSpPr>
            <a:spLocks noGrp="1"/>
          </p:cNvSpPr>
          <p:nvPr>
            <p:ph idx="1"/>
          </p:nvPr>
        </p:nvSpPr>
        <p:spPr>
          <a:xfrm>
            <a:off x="5924366" y="770667"/>
            <a:ext cx="5678378" cy="5515832"/>
          </a:xfrm>
        </p:spPr>
        <p:txBody>
          <a:bodyPr vert="horz" lIns="91440" tIns="45720" rIns="91440" bIns="45720" rtlCol="0" anchor="t">
            <a:noAutofit/>
          </a:bodyPr>
          <a:lstStyle/>
          <a:p>
            <a:pPr>
              <a:lnSpc>
                <a:spcPct val="120000"/>
              </a:lnSpc>
            </a:pPr>
            <a:r>
              <a:rPr lang="en-US" sz="2000" b="1">
                <a:solidFill>
                  <a:srgbClr val="FFFFFF"/>
                </a:solidFill>
                <a:latin typeface="Times"/>
                <a:cs typeface="Times"/>
              </a:rPr>
              <a:t>Check if a username is already in use: </a:t>
            </a:r>
            <a:r>
              <a:rPr lang="en-US" sz="2000">
                <a:solidFill>
                  <a:srgbClr val="FFFFFF"/>
                </a:solidFill>
                <a:latin typeface="Times"/>
                <a:cs typeface="Times"/>
              </a:rPr>
              <a:t>When a user registers for a website, the website can use a Bloom filter to check if the username is already in use. </a:t>
            </a:r>
            <a:endParaRPr lang="en-US" sz="2000">
              <a:solidFill>
                <a:srgbClr val="FFFFFF"/>
              </a:solidFill>
            </a:endParaRPr>
          </a:p>
          <a:p>
            <a:pPr>
              <a:lnSpc>
                <a:spcPct val="120000"/>
              </a:lnSpc>
            </a:pPr>
            <a:r>
              <a:rPr lang="en-US" sz="2000" b="1">
                <a:solidFill>
                  <a:srgbClr val="FFFFFF"/>
                </a:solidFill>
                <a:latin typeface="Times"/>
                <a:cs typeface="Times"/>
              </a:rPr>
              <a:t>Check if an email address is already subscribed: </a:t>
            </a:r>
            <a:r>
              <a:rPr lang="en-US" sz="2000">
                <a:solidFill>
                  <a:srgbClr val="FFFFFF"/>
                </a:solidFill>
                <a:latin typeface="Times"/>
                <a:cs typeface="Times"/>
              </a:rPr>
              <a:t>When a user subscribes to a newsletter, the website can use a Bloom filter to check if the email address is already subscribed.</a:t>
            </a:r>
            <a:endParaRPr lang="en-US" sz="2000">
              <a:solidFill>
                <a:srgbClr val="FFFFFF"/>
              </a:solidFill>
            </a:endParaRPr>
          </a:p>
          <a:p>
            <a:pPr>
              <a:lnSpc>
                <a:spcPct val="120000"/>
              </a:lnSpc>
            </a:pPr>
            <a:r>
              <a:rPr lang="en-US" sz="2000" b="1">
                <a:solidFill>
                  <a:srgbClr val="FFFFFF"/>
                </a:solidFill>
                <a:latin typeface="Times"/>
                <a:cs typeface="Times"/>
              </a:rPr>
              <a:t>Filter out spam: </a:t>
            </a:r>
            <a:r>
              <a:rPr lang="en-US" sz="2000">
                <a:solidFill>
                  <a:srgbClr val="FFFFFF"/>
                </a:solidFill>
                <a:latin typeface="Times"/>
                <a:cs typeface="Times"/>
              </a:rPr>
              <a:t>Spam filters often use Bloom filters to quickly identify emails that are likely to be spam. If an email's contents match the Bloom filter, the email is more likely to be spam.</a:t>
            </a:r>
            <a:endParaRPr lang="en-US" sz="2000">
              <a:solidFill>
                <a:srgbClr val="FFFFFF"/>
              </a:solidFill>
            </a:endParaRPr>
          </a:p>
          <a:p>
            <a:pPr>
              <a:lnSpc>
                <a:spcPct val="120000"/>
              </a:lnSpc>
            </a:pPr>
            <a:endParaRPr lang="en-US" sz="2000">
              <a:solidFill>
                <a:srgbClr val="FFFFFF"/>
              </a:solidFill>
            </a:endParaRPr>
          </a:p>
        </p:txBody>
      </p:sp>
    </p:spTree>
    <p:extLst>
      <p:ext uri="{BB962C8B-B14F-4D97-AF65-F5344CB8AC3E}">
        <p14:creationId xmlns:p14="http://schemas.microsoft.com/office/powerpoint/2010/main" val="1115363212"/>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CBF84BB5-6EC8-9960-D7B5-31E95B179360}"/>
              </a:ext>
            </a:extLst>
          </p:cNvPr>
          <p:cNvGrpSpPr/>
          <p:nvPr/>
        </p:nvGrpSpPr>
        <p:grpSpPr>
          <a:xfrm>
            <a:off x="3509528" y="2473250"/>
            <a:ext cx="5172947" cy="1610508"/>
            <a:chOff x="3509528" y="2473250"/>
            <a:chExt cx="5172947" cy="1610508"/>
          </a:xfrm>
        </p:grpSpPr>
        <p:sp>
          <p:nvSpPr>
            <p:cNvPr id="20" name="Rectangle 19">
              <a:extLst>
                <a:ext uri="{FF2B5EF4-FFF2-40B4-BE49-F238E27FC236}">
                  <a16:creationId xmlns:a16="http://schemas.microsoft.com/office/drawing/2014/main" id="{0A7F34D9-A4A3-4AC1-A516-6A4AABCC3293}"/>
                </a:ext>
              </a:extLst>
            </p:cNvPr>
            <p:cNvSpPr/>
            <p:nvPr/>
          </p:nvSpPr>
          <p:spPr>
            <a:xfrm>
              <a:off x="3509528" y="2473253"/>
              <a:ext cx="1034589" cy="8052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226FBC20-F0B2-7F23-71F0-9E623E818F38}"/>
                </a:ext>
              </a:extLst>
            </p:cNvPr>
            <p:cNvSpPr/>
            <p:nvPr/>
          </p:nvSpPr>
          <p:spPr>
            <a:xfrm>
              <a:off x="4544117" y="2473253"/>
              <a:ext cx="1034589" cy="8052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8F40DA2F-EBCA-42E7-FC21-6EDB59412906}"/>
                </a:ext>
              </a:extLst>
            </p:cNvPr>
            <p:cNvSpPr/>
            <p:nvPr/>
          </p:nvSpPr>
          <p:spPr>
            <a:xfrm>
              <a:off x="5578706" y="2473253"/>
              <a:ext cx="1034589" cy="8052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484E8ED4-7431-19E6-0F2E-5D811F7F6BA6}"/>
                </a:ext>
              </a:extLst>
            </p:cNvPr>
            <p:cNvSpPr/>
            <p:nvPr/>
          </p:nvSpPr>
          <p:spPr>
            <a:xfrm>
              <a:off x="6613294" y="2473250"/>
              <a:ext cx="1034589" cy="8052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8D4D31D-2EE0-6B75-8606-67E95A41B005}"/>
                </a:ext>
              </a:extLst>
            </p:cNvPr>
            <p:cNvSpPr/>
            <p:nvPr/>
          </p:nvSpPr>
          <p:spPr>
            <a:xfrm>
              <a:off x="7647883" y="2473250"/>
              <a:ext cx="1034589" cy="8052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D3A25B7-3D01-195E-E2F4-DE1C9D73C140}"/>
                </a:ext>
              </a:extLst>
            </p:cNvPr>
            <p:cNvSpPr/>
            <p:nvPr/>
          </p:nvSpPr>
          <p:spPr>
            <a:xfrm>
              <a:off x="3509528" y="3278504"/>
              <a:ext cx="1034589" cy="80525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26" name="Rectangle 25">
              <a:extLst>
                <a:ext uri="{FF2B5EF4-FFF2-40B4-BE49-F238E27FC236}">
                  <a16:creationId xmlns:a16="http://schemas.microsoft.com/office/drawing/2014/main" id="{5C601BFF-BCE1-7005-82B6-65E830380871}"/>
                </a:ext>
              </a:extLst>
            </p:cNvPr>
            <p:cNvSpPr/>
            <p:nvPr/>
          </p:nvSpPr>
          <p:spPr>
            <a:xfrm>
              <a:off x="4544117" y="3278504"/>
              <a:ext cx="1034589" cy="80525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27" name="Rectangle 26">
              <a:extLst>
                <a:ext uri="{FF2B5EF4-FFF2-40B4-BE49-F238E27FC236}">
                  <a16:creationId xmlns:a16="http://schemas.microsoft.com/office/drawing/2014/main" id="{B59A138B-7A70-13B3-6914-B9225BCC1740}"/>
                </a:ext>
              </a:extLst>
            </p:cNvPr>
            <p:cNvSpPr/>
            <p:nvPr/>
          </p:nvSpPr>
          <p:spPr>
            <a:xfrm>
              <a:off x="5578705" y="3278500"/>
              <a:ext cx="1034589" cy="80525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28" name="Rectangle 27">
              <a:extLst>
                <a:ext uri="{FF2B5EF4-FFF2-40B4-BE49-F238E27FC236}">
                  <a16:creationId xmlns:a16="http://schemas.microsoft.com/office/drawing/2014/main" id="{882734E5-4657-67AB-46BD-3957E86BC4B9}"/>
                </a:ext>
              </a:extLst>
            </p:cNvPr>
            <p:cNvSpPr/>
            <p:nvPr/>
          </p:nvSpPr>
          <p:spPr>
            <a:xfrm>
              <a:off x="6613294" y="3278497"/>
              <a:ext cx="1034589" cy="80525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29" name="Rectangle 28">
              <a:extLst>
                <a:ext uri="{FF2B5EF4-FFF2-40B4-BE49-F238E27FC236}">
                  <a16:creationId xmlns:a16="http://schemas.microsoft.com/office/drawing/2014/main" id="{9853A60B-2D5E-C119-FF31-1311CF85DDFD}"/>
                </a:ext>
              </a:extLst>
            </p:cNvPr>
            <p:cNvSpPr/>
            <p:nvPr/>
          </p:nvSpPr>
          <p:spPr>
            <a:xfrm>
              <a:off x="7647886" y="3278498"/>
              <a:ext cx="1034589" cy="80525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grpSp>
      <p:sp>
        <p:nvSpPr>
          <p:cNvPr id="31" name="TextBox 30">
            <a:extLst>
              <a:ext uri="{FF2B5EF4-FFF2-40B4-BE49-F238E27FC236}">
                <a16:creationId xmlns:a16="http://schemas.microsoft.com/office/drawing/2014/main" id="{71083B59-C1CE-A21A-9F3B-B5889F6F1DCE}"/>
              </a:ext>
            </a:extLst>
          </p:cNvPr>
          <p:cNvSpPr txBox="1"/>
          <p:nvPr/>
        </p:nvSpPr>
        <p:spPr>
          <a:xfrm>
            <a:off x="699911" y="632178"/>
            <a:ext cx="2156178" cy="369332"/>
          </a:xfrm>
          <a:prstGeom prst="rect">
            <a:avLst/>
          </a:prstGeom>
          <a:noFill/>
        </p:spPr>
        <p:txBody>
          <a:bodyPr wrap="square" rtlCol="0">
            <a:spAutoFit/>
          </a:bodyPr>
          <a:lstStyle/>
          <a:p>
            <a:r>
              <a:rPr lang="en-US" dirty="0"/>
              <a:t>Insert ‘9’</a:t>
            </a:r>
          </a:p>
        </p:txBody>
      </p:sp>
      <p:sp>
        <p:nvSpPr>
          <p:cNvPr id="33" name="TextBox 32">
            <a:extLst>
              <a:ext uri="{FF2B5EF4-FFF2-40B4-BE49-F238E27FC236}">
                <a16:creationId xmlns:a16="http://schemas.microsoft.com/office/drawing/2014/main" id="{639EB882-3973-D5C6-FB25-EC5871FB1A90}"/>
              </a:ext>
            </a:extLst>
          </p:cNvPr>
          <p:cNvSpPr txBox="1"/>
          <p:nvPr/>
        </p:nvSpPr>
        <p:spPr>
          <a:xfrm>
            <a:off x="699911" y="632178"/>
            <a:ext cx="2156178" cy="369332"/>
          </a:xfrm>
          <a:prstGeom prst="rect">
            <a:avLst/>
          </a:prstGeom>
          <a:noFill/>
        </p:spPr>
        <p:txBody>
          <a:bodyPr wrap="square" rtlCol="0">
            <a:spAutoFit/>
          </a:bodyPr>
          <a:lstStyle/>
          <a:p>
            <a:r>
              <a:rPr lang="en-US" dirty="0"/>
              <a:t>Empty Array</a:t>
            </a:r>
          </a:p>
        </p:txBody>
      </p:sp>
      <p:sp>
        <p:nvSpPr>
          <p:cNvPr id="35" name="TextBox 34">
            <a:extLst>
              <a:ext uri="{FF2B5EF4-FFF2-40B4-BE49-F238E27FC236}">
                <a16:creationId xmlns:a16="http://schemas.microsoft.com/office/drawing/2014/main" id="{3C0C314D-25E4-D58D-C46A-E68F88EDF610}"/>
              </a:ext>
            </a:extLst>
          </p:cNvPr>
          <p:cNvSpPr txBox="1"/>
          <p:nvPr/>
        </p:nvSpPr>
        <p:spPr>
          <a:xfrm>
            <a:off x="3874422" y="2691211"/>
            <a:ext cx="304800" cy="369332"/>
          </a:xfrm>
          <a:prstGeom prst="rect">
            <a:avLst/>
          </a:prstGeom>
          <a:noFill/>
        </p:spPr>
        <p:txBody>
          <a:bodyPr wrap="square" rtlCol="0">
            <a:spAutoFit/>
          </a:bodyPr>
          <a:lstStyle/>
          <a:p>
            <a:r>
              <a:rPr lang="en-US" dirty="0">
                <a:solidFill>
                  <a:schemeClr val="bg1"/>
                </a:solidFill>
              </a:rPr>
              <a:t>0</a:t>
            </a:r>
          </a:p>
        </p:txBody>
      </p:sp>
      <p:sp>
        <p:nvSpPr>
          <p:cNvPr id="36" name="TextBox 35">
            <a:extLst>
              <a:ext uri="{FF2B5EF4-FFF2-40B4-BE49-F238E27FC236}">
                <a16:creationId xmlns:a16="http://schemas.microsoft.com/office/drawing/2014/main" id="{D88767CE-E3A0-1E0B-A0B6-339C9278651E}"/>
              </a:ext>
            </a:extLst>
          </p:cNvPr>
          <p:cNvSpPr txBox="1"/>
          <p:nvPr/>
        </p:nvSpPr>
        <p:spPr>
          <a:xfrm>
            <a:off x="4909011" y="2691211"/>
            <a:ext cx="304800" cy="369332"/>
          </a:xfrm>
          <a:prstGeom prst="rect">
            <a:avLst/>
          </a:prstGeom>
          <a:noFill/>
        </p:spPr>
        <p:txBody>
          <a:bodyPr wrap="square" rtlCol="0">
            <a:spAutoFit/>
          </a:bodyPr>
          <a:lstStyle/>
          <a:p>
            <a:r>
              <a:rPr lang="en-US" dirty="0">
                <a:solidFill>
                  <a:schemeClr val="bg1"/>
                </a:solidFill>
              </a:rPr>
              <a:t>0</a:t>
            </a:r>
          </a:p>
        </p:txBody>
      </p:sp>
      <p:sp>
        <p:nvSpPr>
          <p:cNvPr id="37" name="TextBox 36">
            <a:extLst>
              <a:ext uri="{FF2B5EF4-FFF2-40B4-BE49-F238E27FC236}">
                <a16:creationId xmlns:a16="http://schemas.microsoft.com/office/drawing/2014/main" id="{244BF7CD-4242-800B-27DE-6A3F12716C7C}"/>
              </a:ext>
            </a:extLst>
          </p:cNvPr>
          <p:cNvSpPr txBox="1"/>
          <p:nvPr/>
        </p:nvSpPr>
        <p:spPr>
          <a:xfrm>
            <a:off x="5943600" y="2691211"/>
            <a:ext cx="304800" cy="369332"/>
          </a:xfrm>
          <a:prstGeom prst="rect">
            <a:avLst/>
          </a:prstGeom>
          <a:noFill/>
        </p:spPr>
        <p:txBody>
          <a:bodyPr wrap="square" rtlCol="0">
            <a:spAutoFit/>
          </a:bodyPr>
          <a:lstStyle/>
          <a:p>
            <a:r>
              <a:rPr lang="en-US" dirty="0">
                <a:solidFill>
                  <a:schemeClr val="bg1"/>
                </a:solidFill>
              </a:rPr>
              <a:t>0</a:t>
            </a:r>
          </a:p>
        </p:txBody>
      </p:sp>
      <p:sp>
        <p:nvSpPr>
          <p:cNvPr id="38" name="TextBox 37">
            <a:extLst>
              <a:ext uri="{FF2B5EF4-FFF2-40B4-BE49-F238E27FC236}">
                <a16:creationId xmlns:a16="http://schemas.microsoft.com/office/drawing/2014/main" id="{11214A00-0090-41C7-0F66-D0BBF54F8446}"/>
              </a:ext>
            </a:extLst>
          </p:cNvPr>
          <p:cNvSpPr txBox="1"/>
          <p:nvPr/>
        </p:nvSpPr>
        <p:spPr>
          <a:xfrm>
            <a:off x="6978188" y="2691207"/>
            <a:ext cx="304800" cy="369332"/>
          </a:xfrm>
          <a:prstGeom prst="rect">
            <a:avLst/>
          </a:prstGeom>
          <a:noFill/>
        </p:spPr>
        <p:txBody>
          <a:bodyPr wrap="square" rtlCol="0">
            <a:spAutoFit/>
          </a:bodyPr>
          <a:lstStyle/>
          <a:p>
            <a:r>
              <a:rPr lang="en-US" dirty="0">
                <a:solidFill>
                  <a:schemeClr val="bg1"/>
                </a:solidFill>
              </a:rPr>
              <a:t>0</a:t>
            </a:r>
          </a:p>
        </p:txBody>
      </p:sp>
      <p:sp>
        <p:nvSpPr>
          <p:cNvPr id="39" name="TextBox 38">
            <a:extLst>
              <a:ext uri="{FF2B5EF4-FFF2-40B4-BE49-F238E27FC236}">
                <a16:creationId xmlns:a16="http://schemas.microsoft.com/office/drawing/2014/main" id="{13B91E51-227F-F458-958C-8E7DFA2AB9BB}"/>
              </a:ext>
            </a:extLst>
          </p:cNvPr>
          <p:cNvSpPr txBox="1"/>
          <p:nvPr/>
        </p:nvSpPr>
        <p:spPr>
          <a:xfrm>
            <a:off x="8012777" y="2691207"/>
            <a:ext cx="304800" cy="369332"/>
          </a:xfrm>
          <a:prstGeom prst="rect">
            <a:avLst/>
          </a:prstGeom>
          <a:noFill/>
        </p:spPr>
        <p:txBody>
          <a:bodyPr wrap="square" rtlCol="0">
            <a:spAutoFit/>
          </a:bodyPr>
          <a:lstStyle/>
          <a:p>
            <a:r>
              <a:rPr lang="en-US" dirty="0">
                <a:solidFill>
                  <a:schemeClr val="bg1"/>
                </a:solidFill>
              </a:rPr>
              <a:t>0</a:t>
            </a:r>
          </a:p>
        </p:txBody>
      </p:sp>
      <p:sp>
        <p:nvSpPr>
          <p:cNvPr id="41" name="TextBox 40">
            <a:extLst>
              <a:ext uri="{FF2B5EF4-FFF2-40B4-BE49-F238E27FC236}">
                <a16:creationId xmlns:a16="http://schemas.microsoft.com/office/drawing/2014/main" id="{804C9541-360C-B820-8107-9DBE7C1A751A}"/>
              </a:ext>
            </a:extLst>
          </p:cNvPr>
          <p:cNvSpPr txBox="1"/>
          <p:nvPr/>
        </p:nvSpPr>
        <p:spPr>
          <a:xfrm>
            <a:off x="699911" y="632178"/>
            <a:ext cx="2156178" cy="369332"/>
          </a:xfrm>
          <a:prstGeom prst="rect">
            <a:avLst/>
          </a:prstGeom>
          <a:noFill/>
        </p:spPr>
        <p:txBody>
          <a:bodyPr wrap="square" rtlCol="0">
            <a:spAutoFit/>
          </a:bodyPr>
          <a:lstStyle/>
          <a:p>
            <a:r>
              <a:rPr lang="en-US" dirty="0"/>
              <a:t>Insert ‘11’</a:t>
            </a:r>
          </a:p>
        </p:txBody>
      </p:sp>
      <p:sp>
        <p:nvSpPr>
          <p:cNvPr id="42" name="TextBox 41">
            <a:extLst>
              <a:ext uri="{FF2B5EF4-FFF2-40B4-BE49-F238E27FC236}">
                <a16:creationId xmlns:a16="http://schemas.microsoft.com/office/drawing/2014/main" id="{5A5D22D2-EF15-87DE-D5CC-D2A61AFD5F23}"/>
              </a:ext>
            </a:extLst>
          </p:cNvPr>
          <p:cNvSpPr txBox="1"/>
          <p:nvPr/>
        </p:nvSpPr>
        <p:spPr>
          <a:xfrm>
            <a:off x="3869956" y="2691207"/>
            <a:ext cx="304800" cy="369332"/>
          </a:xfrm>
          <a:prstGeom prst="rect">
            <a:avLst/>
          </a:prstGeom>
          <a:noFill/>
        </p:spPr>
        <p:txBody>
          <a:bodyPr wrap="square" rtlCol="0">
            <a:spAutoFit/>
          </a:bodyPr>
          <a:lstStyle/>
          <a:p>
            <a:r>
              <a:rPr lang="en-US" dirty="0">
                <a:solidFill>
                  <a:schemeClr val="bg1"/>
                </a:solidFill>
              </a:rPr>
              <a:t>1</a:t>
            </a:r>
          </a:p>
        </p:txBody>
      </p:sp>
      <p:sp>
        <p:nvSpPr>
          <p:cNvPr id="43" name="TextBox 42">
            <a:extLst>
              <a:ext uri="{FF2B5EF4-FFF2-40B4-BE49-F238E27FC236}">
                <a16:creationId xmlns:a16="http://schemas.microsoft.com/office/drawing/2014/main" id="{8335FFE3-B22E-2FE9-88A7-4B7B02D9202F}"/>
              </a:ext>
            </a:extLst>
          </p:cNvPr>
          <p:cNvSpPr txBox="1"/>
          <p:nvPr/>
        </p:nvSpPr>
        <p:spPr>
          <a:xfrm>
            <a:off x="4913477" y="2691207"/>
            <a:ext cx="304800" cy="369332"/>
          </a:xfrm>
          <a:prstGeom prst="rect">
            <a:avLst/>
          </a:prstGeom>
          <a:noFill/>
        </p:spPr>
        <p:txBody>
          <a:bodyPr wrap="square" rtlCol="0">
            <a:spAutoFit/>
          </a:bodyPr>
          <a:lstStyle/>
          <a:p>
            <a:r>
              <a:rPr lang="en-US" dirty="0">
                <a:solidFill>
                  <a:schemeClr val="bg1"/>
                </a:solidFill>
              </a:rPr>
              <a:t>1</a:t>
            </a:r>
          </a:p>
        </p:txBody>
      </p:sp>
      <p:sp>
        <p:nvSpPr>
          <p:cNvPr id="45" name="TextBox 44">
            <a:extLst>
              <a:ext uri="{FF2B5EF4-FFF2-40B4-BE49-F238E27FC236}">
                <a16:creationId xmlns:a16="http://schemas.microsoft.com/office/drawing/2014/main" id="{C7D37D9D-79A0-A5DE-A529-348A36ACAADD}"/>
              </a:ext>
            </a:extLst>
          </p:cNvPr>
          <p:cNvSpPr txBox="1"/>
          <p:nvPr/>
        </p:nvSpPr>
        <p:spPr>
          <a:xfrm>
            <a:off x="8012774" y="2691207"/>
            <a:ext cx="304800" cy="369332"/>
          </a:xfrm>
          <a:prstGeom prst="rect">
            <a:avLst/>
          </a:prstGeom>
          <a:noFill/>
        </p:spPr>
        <p:txBody>
          <a:bodyPr wrap="square" rtlCol="0">
            <a:spAutoFit/>
          </a:bodyPr>
          <a:lstStyle/>
          <a:p>
            <a:r>
              <a:rPr lang="en-US" dirty="0">
                <a:solidFill>
                  <a:schemeClr val="bg1"/>
                </a:solidFill>
              </a:rPr>
              <a:t>1</a:t>
            </a:r>
          </a:p>
        </p:txBody>
      </p:sp>
      <p:sp>
        <p:nvSpPr>
          <p:cNvPr id="46" name="TextBox 45">
            <a:extLst>
              <a:ext uri="{FF2B5EF4-FFF2-40B4-BE49-F238E27FC236}">
                <a16:creationId xmlns:a16="http://schemas.microsoft.com/office/drawing/2014/main" id="{F531AA20-0AF5-E3E7-CEA6-0D7F6E8D1578}"/>
              </a:ext>
            </a:extLst>
          </p:cNvPr>
          <p:cNvSpPr txBox="1"/>
          <p:nvPr/>
        </p:nvSpPr>
        <p:spPr>
          <a:xfrm>
            <a:off x="9539111" y="1061156"/>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059738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1000"/>
                                        <p:tgtEl>
                                          <p:spTgt spid="33"/>
                                        </p:tgtEl>
                                      </p:cBhvr>
                                    </p:animEffect>
                                    <p:anim calcmode="lin" valueType="num">
                                      <p:cBhvr>
                                        <p:cTn id="8" dur="1000" fill="hold"/>
                                        <p:tgtEl>
                                          <p:spTgt spid="33"/>
                                        </p:tgtEl>
                                        <p:attrNameLst>
                                          <p:attrName>ppt_x</p:attrName>
                                        </p:attrNameLst>
                                      </p:cBhvr>
                                      <p:tavLst>
                                        <p:tav tm="0">
                                          <p:val>
                                            <p:strVal val="#ppt_x"/>
                                          </p:val>
                                        </p:tav>
                                        <p:tav tm="100000">
                                          <p:val>
                                            <p:strVal val="#ppt_x"/>
                                          </p:val>
                                        </p:tav>
                                      </p:tavLst>
                                    </p:anim>
                                    <p:anim calcmode="lin" valueType="num">
                                      <p:cBhvr>
                                        <p:cTn id="9"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fade">
                                      <p:cBhvr>
                                        <p:cTn id="14" dur="1000"/>
                                        <p:tgtEl>
                                          <p:spTgt spid="34"/>
                                        </p:tgtEl>
                                      </p:cBhvr>
                                    </p:animEffect>
                                    <p:anim calcmode="lin" valueType="num">
                                      <p:cBhvr>
                                        <p:cTn id="15" dur="1000" fill="hold"/>
                                        <p:tgtEl>
                                          <p:spTgt spid="34"/>
                                        </p:tgtEl>
                                        <p:attrNameLst>
                                          <p:attrName>ppt_x</p:attrName>
                                        </p:attrNameLst>
                                      </p:cBhvr>
                                      <p:tavLst>
                                        <p:tav tm="0">
                                          <p:val>
                                            <p:strVal val="#ppt_x"/>
                                          </p:val>
                                        </p:tav>
                                        <p:tav tm="100000">
                                          <p:val>
                                            <p:strVal val="#ppt_x"/>
                                          </p:val>
                                        </p:tav>
                                      </p:tavLst>
                                    </p:anim>
                                    <p:anim calcmode="lin" valueType="num">
                                      <p:cBhvr>
                                        <p:cTn id="16"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5"/>
                                        </p:tgtEl>
                                        <p:attrNameLst>
                                          <p:attrName>style.visibility</p:attrName>
                                        </p:attrNameLst>
                                      </p:cBhvr>
                                      <p:to>
                                        <p:strVal val="visible"/>
                                      </p:to>
                                    </p:set>
                                    <p:anim calcmode="lin" valueType="num">
                                      <p:cBhvr>
                                        <p:cTn id="21" dur="1000" fill="hold"/>
                                        <p:tgtEl>
                                          <p:spTgt spid="35"/>
                                        </p:tgtEl>
                                        <p:attrNameLst>
                                          <p:attrName>ppt_w</p:attrName>
                                        </p:attrNameLst>
                                      </p:cBhvr>
                                      <p:tavLst>
                                        <p:tav tm="0">
                                          <p:val>
                                            <p:fltVal val="0"/>
                                          </p:val>
                                        </p:tav>
                                        <p:tav tm="100000">
                                          <p:val>
                                            <p:strVal val="#ppt_w"/>
                                          </p:val>
                                        </p:tav>
                                      </p:tavLst>
                                    </p:anim>
                                    <p:anim calcmode="lin" valueType="num">
                                      <p:cBhvr>
                                        <p:cTn id="22" dur="1000" fill="hold"/>
                                        <p:tgtEl>
                                          <p:spTgt spid="35"/>
                                        </p:tgtEl>
                                        <p:attrNameLst>
                                          <p:attrName>ppt_h</p:attrName>
                                        </p:attrNameLst>
                                      </p:cBhvr>
                                      <p:tavLst>
                                        <p:tav tm="0">
                                          <p:val>
                                            <p:fltVal val="0"/>
                                          </p:val>
                                        </p:tav>
                                        <p:tav tm="100000">
                                          <p:val>
                                            <p:strVal val="#ppt_h"/>
                                          </p:val>
                                        </p:tav>
                                      </p:tavLst>
                                    </p:anim>
                                    <p:animEffect transition="in" filter="fade">
                                      <p:cBhvr>
                                        <p:cTn id="23" dur="1000"/>
                                        <p:tgtEl>
                                          <p:spTgt spid="35"/>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 calcmode="lin" valueType="num">
                                      <p:cBhvr>
                                        <p:cTn id="28" dur="1000" fill="hold"/>
                                        <p:tgtEl>
                                          <p:spTgt spid="36"/>
                                        </p:tgtEl>
                                        <p:attrNameLst>
                                          <p:attrName>ppt_w</p:attrName>
                                        </p:attrNameLst>
                                      </p:cBhvr>
                                      <p:tavLst>
                                        <p:tav tm="0">
                                          <p:val>
                                            <p:fltVal val="0"/>
                                          </p:val>
                                        </p:tav>
                                        <p:tav tm="100000">
                                          <p:val>
                                            <p:strVal val="#ppt_w"/>
                                          </p:val>
                                        </p:tav>
                                      </p:tavLst>
                                    </p:anim>
                                    <p:anim calcmode="lin" valueType="num">
                                      <p:cBhvr>
                                        <p:cTn id="29" dur="1000" fill="hold"/>
                                        <p:tgtEl>
                                          <p:spTgt spid="36"/>
                                        </p:tgtEl>
                                        <p:attrNameLst>
                                          <p:attrName>ppt_h</p:attrName>
                                        </p:attrNameLst>
                                      </p:cBhvr>
                                      <p:tavLst>
                                        <p:tav tm="0">
                                          <p:val>
                                            <p:fltVal val="0"/>
                                          </p:val>
                                        </p:tav>
                                        <p:tav tm="100000">
                                          <p:val>
                                            <p:strVal val="#ppt_h"/>
                                          </p:val>
                                        </p:tav>
                                      </p:tavLst>
                                    </p:anim>
                                    <p:animEffect transition="in" filter="fade">
                                      <p:cBhvr>
                                        <p:cTn id="30" dur="1000"/>
                                        <p:tgtEl>
                                          <p:spTgt spid="36"/>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p:cTn id="35" dur="1000" fill="hold"/>
                                        <p:tgtEl>
                                          <p:spTgt spid="37"/>
                                        </p:tgtEl>
                                        <p:attrNameLst>
                                          <p:attrName>ppt_w</p:attrName>
                                        </p:attrNameLst>
                                      </p:cBhvr>
                                      <p:tavLst>
                                        <p:tav tm="0">
                                          <p:val>
                                            <p:fltVal val="0"/>
                                          </p:val>
                                        </p:tav>
                                        <p:tav tm="100000">
                                          <p:val>
                                            <p:strVal val="#ppt_w"/>
                                          </p:val>
                                        </p:tav>
                                      </p:tavLst>
                                    </p:anim>
                                    <p:anim calcmode="lin" valueType="num">
                                      <p:cBhvr>
                                        <p:cTn id="36" dur="1000" fill="hold"/>
                                        <p:tgtEl>
                                          <p:spTgt spid="37"/>
                                        </p:tgtEl>
                                        <p:attrNameLst>
                                          <p:attrName>ppt_h</p:attrName>
                                        </p:attrNameLst>
                                      </p:cBhvr>
                                      <p:tavLst>
                                        <p:tav tm="0">
                                          <p:val>
                                            <p:fltVal val="0"/>
                                          </p:val>
                                        </p:tav>
                                        <p:tav tm="100000">
                                          <p:val>
                                            <p:strVal val="#ppt_h"/>
                                          </p:val>
                                        </p:tav>
                                      </p:tavLst>
                                    </p:anim>
                                    <p:animEffect transition="in" filter="fade">
                                      <p:cBhvr>
                                        <p:cTn id="37" dur="1000"/>
                                        <p:tgtEl>
                                          <p:spTgt spid="37"/>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38"/>
                                        </p:tgtEl>
                                        <p:attrNameLst>
                                          <p:attrName>style.visibility</p:attrName>
                                        </p:attrNameLst>
                                      </p:cBhvr>
                                      <p:to>
                                        <p:strVal val="visible"/>
                                      </p:to>
                                    </p:set>
                                    <p:anim calcmode="lin" valueType="num">
                                      <p:cBhvr>
                                        <p:cTn id="42" dur="1000" fill="hold"/>
                                        <p:tgtEl>
                                          <p:spTgt spid="38"/>
                                        </p:tgtEl>
                                        <p:attrNameLst>
                                          <p:attrName>ppt_w</p:attrName>
                                        </p:attrNameLst>
                                      </p:cBhvr>
                                      <p:tavLst>
                                        <p:tav tm="0">
                                          <p:val>
                                            <p:fltVal val="0"/>
                                          </p:val>
                                        </p:tav>
                                        <p:tav tm="100000">
                                          <p:val>
                                            <p:strVal val="#ppt_w"/>
                                          </p:val>
                                        </p:tav>
                                      </p:tavLst>
                                    </p:anim>
                                    <p:anim calcmode="lin" valueType="num">
                                      <p:cBhvr>
                                        <p:cTn id="43" dur="1000" fill="hold"/>
                                        <p:tgtEl>
                                          <p:spTgt spid="38"/>
                                        </p:tgtEl>
                                        <p:attrNameLst>
                                          <p:attrName>ppt_h</p:attrName>
                                        </p:attrNameLst>
                                      </p:cBhvr>
                                      <p:tavLst>
                                        <p:tav tm="0">
                                          <p:val>
                                            <p:fltVal val="0"/>
                                          </p:val>
                                        </p:tav>
                                        <p:tav tm="100000">
                                          <p:val>
                                            <p:strVal val="#ppt_h"/>
                                          </p:val>
                                        </p:tav>
                                      </p:tavLst>
                                    </p:anim>
                                    <p:animEffect transition="in" filter="fade">
                                      <p:cBhvr>
                                        <p:cTn id="44" dur="1000"/>
                                        <p:tgtEl>
                                          <p:spTgt spid="38"/>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39"/>
                                        </p:tgtEl>
                                        <p:attrNameLst>
                                          <p:attrName>style.visibility</p:attrName>
                                        </p:attrNameLst>
                                      </p:cBhvr>
                                      <p:to>
                                        <p:strVal val="visible"/>
                                      </p:to>
                                    </p:set>
                                    <p:anim calcmode="lin" valueType="num">
                                      <p:cBhvr>
                                        <p:cTn id="49" dur="1000" fill="hold"/>
                                        <p:tgtEl>
                                          <p:spTgt spid="39"/>
                                        </p:tgtEl>
                                        <p:attrNameLst>
                                          <p:attrName>ppt_w</p:attrName>
                                        </p:attrNameLst>
                                      </p:cBhvr>
                                      <p:tavLst>
                                        <p:tav tm="0">
                                          <p:val>
                                            <p:fltVal val="0"/>
                                          </p:val>
                                        </p:tav>
                                        <p:tav tm="100000">
                                          <p:val>
                                            <p:strVal val="#ppt_w"/>
                                          </p:val>
                                        </p:tav>
                                      </p:tavLst>
                                    </p:anim>
                                    <p:anim calcmode="lin" valueType="num">
                                      <p:cBhvr>
                                        <p:cTn id="50" dur="1000" fill="hold"/>
                                        <p:tgtEl>
                                          <p:spTgt spid="39"/>
                                        </p:tgtEl>
                                        <p:attrNameLst>
                                          <p:attrName>ppt_h</p:attrName>
                                        </p:attrNameLst>
                                      </p:cBhvr>
                                      <p:tavLst>
                                        <p:tav tm="0">
                                          <p:val>
                                            <p:fltVal val="0"/>
                                          </p:val>
                                        </p:tav>
                                        <p:tav tm="100000">
                                          <p:val>
                                            <p:strVal val="#ppt_h"/>
                                          </p:val>
                                        </p:tav>
                                      </p:tavLst>
                                    </p:anim>
                                    <p:animEffect transition="in" filter="fade">
                                      <p:cBhvr>
                                        <p:cTn id="51" dur="1000"/>
                                        <p:tgtEl>
                                          <p:spTgt spid="39"/>
                                        </p:tgtEl>
                                      </p:cBhvr>
                                    </p:animEffect>
                                  </p:childTnLst>
                                </p:cTn>
                              </p:par>
                            </p:childTnLst>
                          </p:cTn>
                        </p:par>
                      </p:childTnLst>
                    </p:cTn>
                  </p:par>
                  <p:par>
                    <p:cTn id="52" fill="hold">
                      <p:stCondLst>
                        <p:cond delay="indefinite"/>
                      </p:stCondLst>
                      <p:childTnLst>
                        <p:par>
                          <p:cTn id="53" fill="hold">
                            <p:stCondLst>
                              <p:cond delay="0"/>
                            </p:stCondLst>
                            <p:childTnLst>
                              <p:par>
                                <p:cTn id="54" presetID="47" presetClass="exit" presetSubtype="0" fill="hold" grpId="1" nodeType="clickEffect">
                                  <p:stCondLst>
                                    <p:cond delay="0"/>
                                  </p:stCondLst>
                                  <p:childTnLst>
                                    <p:animEffect transition="out" filter="fade">
                                      <p:cBhvr>
                                        <p:cTn id="55" dur="1000"/>
                                        <p:tgtEl>
                                          <p:spTgt spid="33"/>
                                        </p:tgtEl>
                                      </p:cBhvr>
                                    </p:animEffect>
                                    <p:anim calcmode="lin" valueType="num">
                                      <p:cBhvr>
                                        <p:cTn id="56" dur="1000"/>
                                        <p:tgtEl>
                                          <p:spTgt spid="33"/>
                                        </p:tgtEl>
                                        <p:attrNameLst>
                                          <p:attrName>ppt_x</p:attrName>
                                        </p:attrNameLst>
                                      </p:cBhvr>
                                      <p:tavLst>
                                        <p:tav tm="0">
                                          <p:val>
                                            <p:strVal val="ppt_x"/>
                                          </p:val>
                                        </p:tav>
                                        <p:tav tm="100000">
                                          <p:val>
                                            <p:strVal val="ppt_x"/>
                                          </p:val>
                                        </p:tav>
                                      </p:tavLst>
                                    </p:anim>
                                    <p:anim calcmode="lin" valueType="num">
                                      <p:cBhvr>
                                        <p:cTn id="57" dur="1000"/>
                                        <p:tgtEl>
                                          <p:spTgt spid="33"/>
                                        </p:tgtEl>
                                        <p:attrNameLst>
                                          <p:attrName>ppt_y</p:attrName>
                                        </p:attrNameLst>
                                      </p:cBhvr>
                                      <p:tavLst>
                                        <p:tav tm="0">
                                          <p:val>
                                            <p:strVal val="ppt_y"/>
                                          </p:val>
                                        </p:tav>
                                        <p:tav tm="100000">
                                          <p:val>
                                            <p:strVal val="ppt_y-.1"/>
                                          </p:val>
                                        </p:tav>
                                      </p:tavLst>
                                    </p:anim>
                                    <p:set>
                                      <p:cBhvr>
                                        <p:cTn id="58" dur="1" fill="hold">
                                          <p:stCondLst>
                                            <p:cond delay="999"/>
                                          </p:stCondLst>
                                        </p:cTn>
                                        <p:tgtEl>
                                          <p:spTgt spid="33"/>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fade">
                                      <p:cBhvr>
                                        <p:cTn id="63" dur="1000"/>
                                        <p:tgtEl>
                                          <p:spTgt spid="31"/>
                                        </p:tgtEl>
                                      </p:cBhvr>
                                    </p:animEffect>
                                    <p:anim calcmode="lin" valueType="num">
                                      <p:cBhvr>
                                        <p:cTn id="64" dur="1000" fill="hold"/>
                                        <p:tgtEl>
                                          <p:spTgt spid="31"/>
                                        </p:tgtEl>
                                        <p:attrNameLst>
                                          <p:attrName>ppt_x</p:attrName>
                                        </p:attrNameLst>
                                      </p:cBhvr>
                                      <p:tavLst>
                                        <p:tav tm="0">
                                          <p:val>
                                            <p:strVal val="#ppt_x"/>
                                          </p:val>
                                        </p:tav>
                                        <p:tav tm="100000">
                                          <p:val>
                                            <p:strVal val="#ppt_x"/>
                                          </p:val>
                                        </p:tav>
                                      </p:tavLst>
                                    </p:anim>
                                    <p:anim calcmode="lin" valueType="num">
                                      <p:cBhvr>
                                        <p:cTn id="65"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9" presetClass="entr" presetSubtype="0" fill="hold" grpId="1" nodeType="clickEffect">
                                  <p:stCondLst>
                                    <p:cond delay="0"/>
                                  </p:stCondLst>
                                  <p:childTnLst>
                                    <p:set>
                                      <p:cBhvr>
                                        <p:cTn id="69" dur="1" fill="hold">
                                          <p:stCondLst>
                                            <p:cond delay="0"/>
                                          </p:stCondLst>
                                        </p:cTn>
                                        <p:tgtEl>
                                          <p:spTgt spid="35"/>
                                        </p:tgtEl>
                                        <p:attrNameLst>
                                          <p:attrName>style.visibility</p:attrName>
                                        </p:attrNameLst>
                                      </p:cBhvr>
                                      <p:to>
                                        <p:strVal val="visible"/>
                                      </p:to>
                                    </p:set>
                                    <p:animEffect transition="in" filter="dissolve">
                                      <p:cBhvr>
                                        <p:cTn id="70" dur="500"/>
                                        <p:tgtEl>
                                          <p:spTgt spid="35"/>
                                        </p:tgtEl>
                                      </p:cBhvr>
                                    </p:animEffect>
                                  </p:childTnLst>
                                </p:cTn>
                              </p:par>
                            </p:childTnLst>
                          </p:cTn>
                        </p:par>
                      </p:childTnLst>
                    </p:cTn>
                  </p:par>
                  <p:par>
                    <p:cTn id="71" fill="hold">
                      <p:stCondLst>
                        <p:cond delay="indefinite"/>
                      </p:stCondLst>
                      <p:childTnLst>
                        <p:par>
                          <p:cTn id="72" fill="hold">
                            <p:stCondLst>
                              <p:cond delay="0"/>
                            </p:stCondLst>
                            <p:childTnLst>
                              <p:par>
                                <p:cTn id="73" presetID="6" presetClass="exit" presetSubtype="32" fill="hold" grpId="1" nodeType="clickEffect">
                                  <p:stCondLst>
                                    <p:cond delay="0"/>
                                  </p:stCondLst>
                                  <p:childTnLst>
                                    <p:animEffect transition="out" filter="circle(out)">
                                      <p:cBhvr>
                                        <p:cTn id="74" dur="1000"/>
                                        <p:tgtEl>
                                          <p:spTgt spid="36"/>
                                        </p:tgtEl>
                                      </p:cBhvr>
                                    </p:animEffect>
                                    <p:set>
                                      <p:cBhvr>
                                        <p:cTn id="75" dur="1" fill="hold">
                                          <p:stCondLst>
                                            <p:cond delay="999"/>
                                          </p:stCondLst>
                                        </p:cTn>
                                        <p:tgtEl>
                                          <p:spTgt spid="36"/>
                                        </p:tgtEl>
                                        <p:attrNameLst>
                                          <p:attrName>style.visibility</p:attrName>
                                        </p:attrNameLst>
                                      </p:cBhvr>
                                      <p:to>
                                        <p:strVal val="hidden"/>
                                      </p:to>
                                    </p:set>
                                  </p:childTnLst>
                                </p:cTn>
                              </p:par>
                            </p:childTnLst>
                          </p:cTn>
                        </p:par>
                      </p:childTnLst>
                    </p:cTn>
                  </p:par>
                  <p:par>
                    <p:cTn id="76" fill="hold">
                      <p:stCondLst>
                        <p:cond delay="indefinite"/>
                      </p:stCondLst>
                      <p:childTnLst>
                        <p:par>
                          <p:cTn id="77" fill="hold">
                            <p:stCondLst>
                              <p:cond delay="0"/>
                            </p:stCondLst>
                            <p:childTnLst>
                              <p:par>
                                <p:cTn id="78" presetID="9" presetClass="entr" presetSubtype="0" fill="hold" grpId="0" nodeType="clickEffect">
                                  <p:stCondLst>
                                    <p:cond delay="0"/>
                                  </p:stCondLst>
                                  <p:childTnLst>
                                    <p:set>
                                      <p:cBhvr>
                                        <p:cTn id="79" dur="1" fill="hold">
                                          <p:stCondLst>
                                            <p:cond delay="0"/>
                                          </p:stCondLst>
                                        </p:cTn>
                                        <p:tgtEl>
                                          <p:spTgt spid="43"/>
                                        </p:tgtEl>
                                        <p:attrNameLst>
                                          <p:attrName>style.visibility</p:attrName>
                                        </p:attrNameLst>
                                      </p:cBhvr>
                                      <p:to>
                                        <p:strVal val="visible"/>
                                      </p:to>
                                    </p:set>
                                    <p:animEffect transition="in" filter="dissolve">
                                      <p:cBhvr>
                                        <p:cTn id="80" dur="500"/>
                                        <p:tgtEl>
                                          <p:spTgt spid="43"/>
                                        </p:tgtEl>
                                      </p:cBhvr>
                                    </p:animEffect>
                                  </p:childTnLst>
                                </p:cTn>
                              </p:par>
                            </p:childTnLst>
                          </p:cTn>
                        </p:par>
                      </p:childTnLst>
                    </p:cTn>
                  </p:par>
                  <p:par>
                    <p:cTn id="81" fill="hold">
                      <p:stCondLst>
                        <p:cond delay="indefinite"/>
                      </p:stCondLst>
                      <p:childTnLst>
                        <p:par>
                          <p:cTn id="82" fill="hold">
                            <p:stCondLst>
                              <p:cond delay="0"/>
                            </p:stCondLst>
                            <p:childTnLst>
                              <p:par>
                                <p:cTn id="83" presetID="9" presetClass="entr" presetSubtype="0" fill="hold" grpId="1" nodeType="clickEffect">
                                  <p:stCondLst>
                                    <p:cond delay="0"/>
                                  </p:stCondLst>
                                  <p:childTnLst>
                                    <p:set>
                                      <p:cBhvr>
                                        <p:cTn id="84" dur="1" fill="hold">
                                          <p:stCondLst>
                                            <p:cond delay="0"/>
                                          </p:stCondLst>
                                        </p:cTn>
                                        <p:tgtEl>
                                          <p:spTgt spid="37"/>
                                        </p:tgtEl>
                                        <p:attrNameLst>
                                          <p:attrName>style.visibility</p:attrName>
                                        </p:attrNameLst>
                                      </p:cBhvr>
                                      <p:to>
                                        <p:strVal val="visible"/>
                                      </p:to>
                                    </p:set>
                                    <p:animEffect transition="in" filter="dissolve">
                                      <p:cBhvr>
                                        <p:cTn id="85" dur="500"/>
                                        <p:tgtEl>
                                          <p:spTgt spid="37"/>
                                        </p:tgtEl>
                                      </p:cBhvr>
                                    </p:animEffect>
                                  </p:childTnLst>
                                </p:cTn>
                              </p:par>
                            </p:childTnLst>
                          </p:cTn>
                        </p:par>
                      </p:childTnLst>
                    </p:cTn>
                  </p:par>
                  <p:par>
                    <p:cTn id="86" fill="hold">
                      <p:stCondLst>
                        <p:cond delay="indefinite"/>
                      </p:stCondLst>
                      <p:childTnLst>
                        <p:par>
                          <p:cTn id="87" fill="hold">
                            <p:stCondLst>
                              <p:cond delay="0"/>
                            </p:stCondLst>
                            <p:childTnLst>
                              <p:par>
                                <p:cTn id="88" presetID="9" presetClass="entr" presetSubtype="0" fill="hold" grpId="1" nodeType="clickEffect">
                                  <p:stCondLst>
                                    <p:cond delay="0"/>
                                  </p:stCondLst>
                                  <p:childTnLst>
                                    <p:set>
                                      <p:cBhvr>
                                        <p:cTn id="89" dur="1" fill="hold">
                                          <p:stCondLst>
                                            <p:cond delay="0"/>
                                          </p:stCondLst>
                                        </p:cTn>
                                        <p:tgtEl>
                                          <p:spTgt spid="38"/>
                                        </p:tgtEl>
                                        <p:attrNameLst>
                                          <p:attrName>style.visibility</p:attrName>
                                        </p:attrNameLst>
                                      </p:cBhvr>
                                      <p:to>
                                        <p:strVal val="visible"/>
                                      </p:to>
                                    </p:set>
                                    <p:animEffect transition="in" filter="dissolve">
                                      <p:cBhvr>
                                        <p:cTn id="90" dur="500"/>
                                        <p:tgtEl>
                                          <p:spTgt spid="38"/>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xit" presetSubtype="0" fill="hold" grpId="1" nodeType="clickEffect">
                                  <p:stCondLst>
                                    <p:cond delay="0"/>
                                  </p:stCondLst>
                                  <p:childTnLst>
                                    <p:animEffect transition="out" filter="fade">
                                      <p:cBhvr>
                                        <p:cTn id="94" dur="500"/>
                                        <p:tgtEl>
                                          <p:spTgt spid="39"/>
                                        </p:tgtEl>
                                      </p:cBhvr>
                                    </p:animEffect>
                                    <p:set>
                                      <p:cBhvr>
                                        <p:cTn id="95" dur="1" fill="hold">
                                          <p:stCondLst>
                                            <p:cond delay="499"/>
                                          </p:stCondLst>
                                        </p:cTn>
                                        <p:tgtEl>
                                          <p:spTgt spid="39"/>
                                        </p:tgtEl>
                                        <p:attrNameLst>
                                          <p:attrName>style.visibility</p:attrName>
                                        </p:attrNameLst>
                                      </p:cBhvr>
                                      <p:to>
                                        <p:strVal val="hidden"/>
                                      </p:to>
                                    </p:set>
                                  </p:childTnLst>
                                </p:cTn>
                              </p:par>
                            </p:childTnLst>
                          </p:cTn>
                        </p:par>
                      </p:childTnLst>
                    </p:cTn>
                  </p:par>
                  <p:par>
                    <p:cTn id="96" fill="hold">
                      <p:stCondLst>
                        <p:cond delay="indefinite"/>
                      </p:stCondLst>
                      <p:childTnLst>
                        <p:par>
                          <p:cTn id="97" fill="hold">
                            <p:stCondLst>
                              <p:cond delay="0"/>
                            </p:stCondLst>
                            <p:childTnLst>
                              <p:par>
                                <p:cTn id="98" presetID="9" presetClass="entr" presetSubtype="0" fill="hold" grpId="0" nodeType="clickEffect">
                                  <p:stCondLst>
                                    <p:cond delay="0"/>
                                  </p:stCondLst>
                                  <p:childTnLst>
                                    <p:set>
                                      <p:cBhvr>
                                        <p:cTn id="99" dur="1" fill="hold">
                                          <p:stCondLst>
                                            <p:cond delay="0"/>
                                          </p:stCondLst>
                                        </p:cTn>
                                        <p:tgtEl>
                                          <p:spTgt spid="45"/>
                                        </p:tgtEl>
                                        <p:attrNameLst>
                                          <p:attrName>style.visibility</p:attrName>
                                        </p:attrNameLst>
                                      </p:cBhvr>
                                      <p:to>
                                        <p:strVal val="visible"/>
                                      </p:to>
                                    </p:set>
                                    <p:animEffect transition="in" filter="dissolve">
                                      <p:cBhvr>
                                        <p:cTn id="100" dur="500"/>
                                        <p:tgtEl>
                                          <p:spTgt spid="45"/>
                                        </p:tgtEl>
                                      </p:cBhvr>
                                    </p:animEffect>
                                  </p:childTnLst>
                                </p:cTn>
                              </p:par>
                            </p:childTnLst>
                          </p:cTn>
                        </p:par>
                      </p:childTnLst>
                    </p:cTn>
                  </p:par>
                  <p:par>
                    <p:cTn id="101" fill="hold">
                      <p:stCondLst>
                        <p:cond delay="indefinite"/>
                      </p:stCondLst>
                      <p:childTnLst>
                        <p:par>
                          <p:cTn id="102" fill="hold">
                            <p:stCondLst>
                              <p:cond delay="0"/>
                            </p:stCondLst>
                            <p:childTnLst>
                              <p:par>
                                <p:cTn id="103" presetID="47" presetClass="exit" presetSubtype="0" fill="hold" grpId="1" nodeType="clickEffect">
                                  <p:stCondLst>
                                    <p:cond delay="0"/>
                                  </p:stCondLst>
                                  <p:childTnLst>
                                    <p:animEffect transition="out" filter="fade">
                                      <p:cBhvr>
                                        <p:cTn id="104" dur="1000"/>
                                        <p:tgtEl>
                                          <p:spTgt spid="31"/>
                                        </p:tgtEl>
                                      </p:cBhvr>
                                    </p:animEffect>
                                    <p:anim calcmode="lin" valueType="num">
                                      <p:cBhvr>
                                        <p:cTn id="105" dur="1000"/>
                                        <p:tgtEl>
                                          <p:spTgt spid="31"/>
                                        </p:tgtEl>
                                        <p:attrNameLst>
                                          <p:attrName>ppt_x</p:attrName>
                                        </p:attrNameLst>
                                      </p:cBhvr>
                                      <p:tavLst>
                                        <p:tav tm="0">
                                          <p:val>
                                            <p:strVal val="ppt_x"/>
                                          </p:val>
                                        </p:tav>
                                        <p:tav tm="100000">
                                          <p:val>
                                            <p:strVal val="ppt_x"/>
                                          </p:val>
                                        </p:tav>
                                      </p:tavLst>
                                    </p:anim>
                                    <p:anim calcmode="lin" valueType="num">
                                      <p:cBhvr>
                                        <p:cTn id="106" dur="1000"/>
                                        <p:tgtEl>
                                          <p:spTgt spid="31"/>
                                        </p:tgtEl>
                                        <p:attrNameLst>
                                          <p:attrName>ppt_y</p:attrName>
                                        </p:attrNameLst>
                                      </p:cBhvr>
                                      <p:tavLst>
                                        <p:tav tm="0">
                                          <p:val>
                                            <p:strVal val="ppt_y"/>
                                          </p:val>
                                        </p:tav>
                                        <p:tav tm="100000">
                                          <p:val>
                                            <p:strVal val="ppt_y-.1"/>
                                          </p:val>
                                        </p:tav>
                                      </p:tavLst>
                                    </p:anim>
                                    <p:set>
                                      <p:cBhvr>
                                        <p:cTn id="107" dur="1" fill="hold">
                                          <p:stCondLst>
                                            <p:cond delay="999"/>
                                          </p:stCondLst>
                                        </p:cTn>
                                        <p:tgtEl>
                                          <p:spTgt spid="31"/>
                                        </p:tgtEl>
                                        <p:attrNameLst>
                                          <p:attrName>style.visibility</p:attrName>
                                        </p:attrNameLst>
                                      </p:cBhvr>
                                      <p:to>
                                        <p:strVal val="hidden"/>
                                      </p:to>
                                    </p:set>
                                  </p:childTnLst>
                                </p:cTn>
                              </p:par>
                            </p:childTnLst>
                          </p:cTn>
                        </p:par>
                      </p:childTnLst>
                    </p:cTn>
                  </p:par>
                  <p:par>
                    <p:cTn id="108" fill="hold">
                      <p:stCondLst>
                        <p:cond delay="indefinite"/>
                      </p:stCondLst>
                      <p:childTnLst>
                        <p:par>
                          <p:cTn id="109" fill="hold">
                            <p:stCondLst>
                              <p:cond delay="0"/>
                            </p:stCondLst>
                            <p:childTnLst>
                              <p:par>
                                <p:cTn id="110" presetID="42" presetClass="entr" presetSubtype="0" fill="hold" grpId="0" nodeType="clickEffect">
                                  <p:stCondLst>
                                    <p:cond delay="0"/>
                                  </p:stCondLst>
                                  <p:childTnLst>
                                    <p:set>
                                      <p:cBhvr>
                                        <p:cTn id="111" dur="1" fill="hold">
                                          <p:stCondLst>
                                            <p:cond delay="0"/>
                                          </p:stCondLst>
                                        </p:cTn>
                                        <p:tgtEl>
                                          <p:spTgt spid="41"/>
                                        </p:tgtEl>
                                        <p:attrNameLst>
                                          <p:attrName>style.visibility</p:attrName>
                                        </p:attrNameLst>
                                      </p:cBhvr>
                                      <p:to>
                                        <p:strVal val="visible"/>
                                      </p:to>
                                    </p:set>
                                    <p:animEffect transition="in" filter="fade">
                                      <p:cBhvr>
                                        <p:cTn id="112" dur="1000"/>
                                        <p:tgtEl>
                                          <p:spTgt spid="41"/>
                                        </p:tgtEl>
                                      </p:cBhvr>
                                    </p:animEffect>
                                    <p:anim calcmode="lin" valueType="num">
                                      <p:cBhvr>
                                        <p:cTn id="113" dur="1000" fill="hold"/>
                                        <p:tgtEl>
                                          <p:spTgt spid="41"/>
                                        </p:tgtEl>
                                        <p:attrNameLst>
                                          <p:attrName>ppt_x</p:attrName>
                                        </p:attrNameLst>
                                      </p:cBhvr>
                                      <p:tavLst>
                                        <p:tav tm="0">
                                          <p:val>
                                            <p:strVal val="#ppt_x"/>
                                          </p:val>
                                        </p:tav>
                                        <p:tav tm="100000">
                                          <p:val>
                                            <p:strVal val="#ppt_x"/>
                                          </p:val>
                                        </p:tav>
                                      </p:tavLst>
                                    </p:anim>
                                    <p:anim calcmode="lin" valueType="num">
                                      <p:cBhvr>
                                        <p:cTn id="114"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115" fill="hold">
                      <p:stCondLst>
                        <p:cond delay="indefinite"/>
                      </p:stCondLst>
                      <p:childTnLst>
                        <p:par>
                          <p:cTn id="116" fill="hold">
                            <p:stCondLst>
                              <p:cond delay="0"/>
                            </p:stCondLst>
                            <p:childTnLst>
                              <p:par>
                                <p:cTn id="117" presetID="10" presetClass="exit" presetSubtype="0" fill="hold" grpId="2" nodeType="clickEffect">
                                  <p:stCondLst>
                                    <p:cond delay="0"/>
                                  </p:stCondLst>
                                  <p:childTnLst>
                                    <p:animEffect transition="out" filter="fade">
                                      <p:cBhvr>
                                        <p:cTn id="118" dur="500"/>
                                        <p:tgtEl>
                                          <p:spTgt spid="35"/>
                                        </p:tgtEl>
                                      </p:cBhvr>
                                    </p:animEffect>
                                    <p:set>
                                      <p:cBhvr>
                                        <p:cTn id="119" dur="1" fill="hold">
                                          <p:stCondLst>
                                            <p:cond delay="499"/>
                                          </p:stCondLst>
                                        </p:cTn>
                                        <p:tgtEl>
                                          <p:spTgt spid="35"/>
                                        </p:tgtEl>
                                        <p:attrNameLst>
                                          <p:attrName>style.visibility</p:attrName>
                                        </p:attrNameLst>
                                      </p:cBhvr>
                                      <p:to>
                                        <p:strVal val="hidden"/>
                                      </p:to>
                                    </p:set>
                                  </p:childTnLst>
                                </p:cTn>
                              </p:par>
                            </p:childTnLst>
                          </p:cTn>
                        </p:par>
                      </p:childTnLst>
                    </p:cTn>
                  </p:par>
                  <p:par>
                    <p:cTn id="120" fill="hold">
                      <p:stCondLst>
                        <p:cond delay="indefinite"/>
                      </p:stCondLst>
                      <p:childTnLst>
                        <p:par>
                          <p:cTn id="121" fill="hold">
                            <p:stCondLst>
                              <p:cond delay="0"/>
                            </p:stCondLst>
                            <p:childTnLst>
                              <p:par>
                                <p:cTn id="122" presetID="9" presetClass="entr" presetSubtype="0" fill="hold" grpId="0" nodeType="clickEffect">
                                  <p:stCondLst>
                                    <p:cond delay="0"/>
                                  </p:stCondLst>
                                  <p:childTnLst>
                                    <p:set>
                                      <p:cBhvr>
                                        <p:cTn id="123" dur="1" fill="hold">
                                          <p:stCondLst>
                                            <p:cond delay="0"/>
                                          </p:stCondLst>
                                        </p:cTn>
                                        <p:tgtEl>
                                          <p:spTgt spid="42"/>
                                        </p:tgtEl>
                                        <p:attrNameLst>
                                          <p:attrName>style.visibility</p:attrName>
                                        </p:attrNameLst>
                                      </p:cBhvr>
                                      <p:to>
                                        <p:strVal val="visible"/>
                                      </p:to>
                                    </p:set>
                                    <p:animEffect transition="in" filter="dissolve">
                                      <p:cBhvr>
                                        <p:cTn id="124" dur="500"/>
                                        <p:tgtEl>
                                          <p:spTgt spid="42"/>
                                        </p:tgtEl>
                                      </p:cBhvr>
                                    </p:animEffect>
                                  </p:childTnLst>
                                  <p:subTnLst>
                                    <p:animClr clrSpc="rgb" dir="cw">
                                      <p:cBhvr override="childStyle">
                                        <p:cTn dur="1" fill="hold" display="0" masterRel="nextClick" afterEffect="1"/>
                                        <p:tgtEl>
                                          <p:spTgt spid="42"/>
                                        </p:tgtEl>
                                        <p:attrNameLst>
                                          <p:attrName>ppt_c</p:attrName>
                                        </p:attrNameLst>
                                      </p:cBhvr>
                                      <p:to>
                                        <a:schemeClr val="tx1"/>
                                      </p:to>
                                    </p:animClr>
                                  </p:subTnLst>
                                </p:cTn>
                              </p:par>
                            </p:childTnLst>
                          </p:cTn>
                        </p:par>
                      </p:childTnLst>
                    </p:cTn>
                  </p:par>
                  <p:par>
                    <p:cTn id="125" fill="hold">
                      <p:stCondLst>
                        <p:cond delay="indefinite"/>
                      </p:stCondLst>
                      <p:childTnLst>
                        <p:par>
                          <p:cTn id="126" fill="hold">
                            <p:stCondLst>
                              <p:cond delay="0"/>
                            </p:stCondLst>
                            <p:childTnLst>
                              <p:par>
                                <p:cTn id="127" presetID="10" presetClass="exit" presetSubtype="0" fill="hold" grpId="2" nodeType="clickEffect">
                                  <p:stCondLst>
                                    <p:cond delay="0"/>
                                  </p:stCondLst>
                                  <p:childTnLst>
                                    <p:animEffect transition="out" filter="fade">
                                      <p:cBhvr>
                                        <p:cTn id="128" dur="500"/>
                                        <p:tgtEl>
                                          <p:spTgt spid="36"/>
                                        </p:tgtEl>
                                      </p:cBhvr>
                                    </p:animEffect>
                                    <p:set>
                                      <p:cBhvr>
                                        <p:cTn id="129" dur="1" fill="hold">
                                          <p:stCondLst>
                                            <p:cond delay="499"/>
                                          </p:stCondLst>
                                        </p:cTn>
                                        <p:tgtEl>
                                          <p:spTgt spid="36"/>
                                        </p:tgtEl>
                                        <p:attrNameLst>
                                          <p:attrName>style.visibility</p:attrName>
                                        </p:attrNameLst>
                                      </p:cBhvr>
                                      <p:to>
                                        <p:strVal val="hidden"/>
                                      </p:to>
                                    </p:set>
                                  </p:childTnLst>
                                </p:cTn>
                              </p:par>
                            </p:childTnLst>
                          </p:cTn>
                        </p:par>
                      </p:childTnLst>
                    </p:cTn>
                  </p:par>
                  <p:par>
                    <p:cTn id="130" fill="hold">
                      <p:stCondLst>
                        <p:cond delay="indefinite"/>
                      </p:stCondLst>
                      <p:childTnLst>
                        <p:par>
                          <p:cTn id="131" fill="hold">
                            <p:stCondLst>
                              <p:cond delay="0"/>
                            </p:stCondLst>
                            <p:childTnLst>
                              <p:par>
                                <p:cTn id="132" presetID="9" presetClass="entr" presetSubtype="0" fill="hold" grpId="1" nodeType="clickEffect">
                                  <p:stCondLst>
                                    <p:cond delay="0"/>
                                  </p:stCondLst>
                                  <p:childTnLst>
                                    <p:set>
                                      <p:cBhvr>
                                        <p:cTn id="133" dur="1" fill="hold">
                                          <p:stCondLst>
                                            <p:cond delay="0"/>
                                          </p:stCondLst>
                                        </p:cTn>
                                        <p:tgtEl>
                                          <p:spTgt spid="43"/>
                                        </p:tgtEl>
                                        <p:attrNameLst>
                                          <p:attrName>style.visibility</p:attrName>
                                        </p:attrNameLst>
                                      </p:cBhvr>
                                      <p:to>
                                        <p:strVal val="visible"/>
                                      </p:to>
                                    </p:set>
                                    <p:animEffect transition="in" filter="dissolve">
                                      <p:cBhvr>
                                        <p:cTn id="134" dur="500"/>
                                        <p:tgtEl>
                                          <p:spTgt spid="43"/>
                                        </p:tgtEl>
                                      </p:cBhvr>
                                    </p:animEffect>
                                  </p:childTnLst>
                                  <p:subTnLst>
                                    <p:animClr clrSpc="rgb" dir="cw">
                                      <p:cBhvr override="childStyle">
                                        <p:cTn dur="1" fill="hold" display="0" masterRel="nextClick" afterEffect="1"/>
                                        <p:tgtEl>
                                          <p:spTgt spid="43"/>
                                        </p:tgtEl>
                                        <p:attrNameLst>
                                          <p:attrName>ppt_c</p:attrName>
                                        </p:attrNameLst>
                                      </p:cBhvr>
                                      <p:to>
                                        <a:schemeClr val="tx1"/>
                                      </p:to>
                                    </p:animClr>
                                  </p:subTnLst>
                                </p:cTn>
                              </p:par>
                            </p:childTnLst>
                          </p:cTn>
                        </p:par>
                      </p:childTnLst>
                    </p:cTn>
                  </p:par>
                  <p:par>
                    <p:cTn id="135" fill="hold">
                      <p:stCondLst>
                        <p:cond delay="indefinite"/>
                      </p:stCondLst>
                      <p:childTnLst>
                        <p:par>
                          <p:cTn id="136" fill="hold">
                            <p:stCondLst>
                              <p:cond delay="0"/>
                            </p:stCondLst>
                            <p:childTnLst>
                              <p:par>
                                <p:cTn id="137" presetID="9" presetClass="entr" presetSubtype="0" fill="hold" grpId="2" nodeType="clickEffect">
                                  <p:stCondLst>
                                    <p:cond delay="0"/>
                                  </p:stCondLst>
                                  <p:childTnLst>
                                    <p:set>
                                      <p:cBhvr>
                                        <p:cTn id="138" dur="1" fill="hold">
                                          <p:stCondLst>
                                            <p:cond delay="0"/>
                                          </p:stCondLst>
                                        </p:cTn>
                                        <p:tgtEl>
                                          <p:spTgt spid="37"/>
                                        </p:tgtEl>
                                        <p:attrNameLst>
                                          <p:attrName>style.visibility</p:attrName>
                                        </p:attrNameLst>
                                      </p:cBhvr>
                                      <p:to>
                                        <p:strVal val="visible"/>
                                      </p:to>
                                    </p:set>
                                    <p:animEffect transition="in" filter="dissolve">
                                      <p:cBhvr>
                                        <p:cTn id="139" dur="500"/>
                                        <p:tgtEl>
                                          <p:spTgt spid="37"/>
                                        </p:tgtEl>
                                      </p:cBhvr>
                                    </p:animEffect>
                                  </p:childTnLst>
                                  <p:subTnLst>
                                    <p:animClr clrSpc="rgb" dir="cw">
                                      <p:cBhvr override="childStyle">
                                        <p:cTn dur="1" fill="hold" display="0" masterRel="nextClick" afterEffect="1"/>
                                        <p:tgtEl>
                                          <p:spTgt spid="37"/>
                                        </p:tgtEl>
                                        <p:attrNameLst>
                                          <p:attrName>ppt_c</p:attrName>
                                        </p:attrNameLst>
                                      </p:cBhvr>
                                      <p:to>
                                        <a:schemeClr val="tx1"/>
                                      </p:to>
                                    </p:animClr>
                                  </p:subTnLst>
                                </p:cTn>
                              </p:par>
                            </p:childTnLst>
                          </p:cTn>
                        </p:par>
                      </p:childTnLst>
                    </p:cTn>
                  </p:par>
                  <p:par>
                    <p:cTn id="140" fill="hold">
                      <p:stCondLst>
                        <p:cond delay="indefinite"/>
                      </p:stCondLst>
                      <p:childTnLst>
                        <p:par>
                          <p:cTn id="141" fill="hold">
                            <p:stCondLst>
                              <p:cond delay="0"/>
                            </p:stCondLst>
                            <p:childTnLst>
                              <p:par>
                                <p:cTn id="142" presetID="9" presetClass="entr" presetSubtype="0" fill="hold" grpId="2" nodeType="clickEffect">
                                  <p:stCondLst>
                                    <p:cond delay="0"/>
                                  </p:stCondLst>
                                  <p:childTnLst>
                                    <p:set>
                                      <p:cBhvr>
                                        <p:cTn id="143" dur="1" fill="hold">
                                          <p:stCondLst>
                                            <p:cond delay="0"/>
                                          </p:stCondLst>
                                        </p:cTn>
                                        <p:tgtEl>
                                          <p:spTgt spid="38"/>
                                        </p:tgtEl>
                                        <p:attrNameLst>
                                          <p:attrName>style.visibility</p:attrName>
                                        </p:attrNameLst>
                                      </p:cBhvr>
                                      <p:to>
                                        <p:strVal val="visible"/>
                                      </p:to>
                                    </p:set>
                                    <p:animEffect transition="in" filter="dissolve">
                                      <p:cBhvr>
                                        <p:cTn id="144" dur="500"/>
                                        <p:tgtEl>
                                          <p:spTgt spid="38"/>
                                        </p:tgtEl>
                                      </p:cBhvr>
                                    </p:animEffect>
                                  </p:childTnLst>
                                  <p:subTnLst>
                                    <p:animClr clrSpc="rgb" dir="cw">
                                      <p:cBhvr override="childStyle">
                                        <p:cTn dur="1" fill="hold" display="0" masterRel="nextClick" afterEffect="1"/>
                                        <p:tgtEl>
                                          <p:spTgt spid="38"/>
                                        </p:tgtEl>
                                        <p:attrNameLst>
                                          <p:attrName>ppt_c</p:attrName>
                                        </p:attrNameLst>
                                      </p:cBhvr>
                                      <p:to>
                                        <a:schemeClr val="tx1"/>
                                      </p:to>
                                    </p:animClr>
                                  </p:subTnLst>
                                </p:cTn>
                              </p:par>
                            </p:childTnLst>
                          </p:cTn>
                        </p:par>
                      </p:childTnLst>
                    </p:cTn>
                  </p:par>
                  <p:par>
                    <p:cTn id="145" fill="hold">
                      <p:stCondLst>
                        <p:cond delay="indefinite"/>
                      </p:stCondLst>
                      <p:childTnLst>
                        <p:par>
                          <p:cTn id="146" fill="hold">
                            <p:stCondLst>
                              <p:cond delay="0"/>
                            </p:stCondLst>
                            <p:childTnLst>
                              <p:par>
                                <p:cTn id="147" presetID="9" presetClass="entr" presetSubtype="0" fill="hold" grpId="1" nodeType="clickEffect">
                                  <p:stCondLst>
                                    <p:cond delay="0"/>
                                  </p:stCondLst>
                                  <p:childTnLst>
                                    <p:set>
                                      <p:cBhvr>
                                        <p:cTn id="148" dur="1" fill="hold">
                                          <p:stCondLst>
                                            <p:cond delay="0"/>
                                          </p:stCondLst>
                                        </p:cTn>
                                        <p:tgtEl>
                                          <p:spTgt spid="45"/>
                                        </p:tgtEl>
                                        <p:attrNameLst>
                                          <p:attrName>style.visibility</p:attrName>
                                        </p:attrNameLst>
                                      </p:cBhvr>
                                      <p:to>
                                        <p:strVal val="visible"/>
                                      </p:to>
                                    </p:set>
                                    <p:animEffect transition="in" filter="dissolve">
                                      <p:cBhvr>
                                        <p:cTn id="149" dur="500"/>
                                        <p:tgtEl>
                                          <p:spTgt spid="45"/>
                                        </p:tgtEl>
                                      </p:cBhvr>
                                    </p:animEffect>
                                  </p:childTnLst>
                                  <p:subTnLst>
                                    <p:animClr clrSpc="rgb" dir="cw">
                                      <p:cBhvr override="childStyle">
                                        <p:cTn dur="1" fill="hold" display="0" masterRel="nextClick" afterEffect="1"/>
                                        <p:tgtEl>
                                          <p:spTgt spid="45"/>
                                        </p:tgtEl>
                                        <p:attrNameLst>
                                          <p:attrName>ppt_c</p:attrName>
                                        </p:attrNameLst>
                                      </p:cBhvr>
                                      <p:to>
                                        <a:schemeClr val="tx1"/>
                                      </p:to>
                                    </p:animClr>
                                  </p:subTnLst>
                                </p:cTn>
                              </p:par>
                            </p:childTnLst>
                          </p:cTn>
                        </p:par>
                      </p:childTnLst>
                    </p:cTn>
                  </p:par>
                  <p:par>
                    <p:cTn id="150" fill="hold">
                      <p:stCondLst>
                        <p:cond delay="indefinite"/>
                      </p:stCondLst>
                      <p:childTnLst>
                        <p:par>
                          <p:cTn id="151" fill="hold">
                            <p:stCondLst>
                              <p:cond delay="0"/>
                            </p:stCondLst>
                            <p:childTnLst>
                              <p:par>
                                <p:cTn id="152" presetID="47" presetClass="exit" presetSubtype="0" fill="hold" grpId="1" nodeType="clickEffect">
                                  <p:stCondLst>
                                    <p:cond delay="0"/>
                                  </p:stCondLst>
                                  <p:childTnLst>
                                    <p:animEffect transition="out" filter="fade">
                                      <p:cBhvr>
                                        <p:cTn id="153" dur="1000"/>
                                        <p:tgtEl>
                                          <p:spTgt spid="41"/>
                                        </p:tgtEl>
                                      </p:cBhvr>
                                    </p:animEffect>
                                    <p:anim calcmode="lin" valueType="num">
                                      <p:cBhvr>
                                        <p:cTn id="154" dur="1000"/>
                                        <p:tgtEl>
                                          <p:spTgt spid="41"/>
                                        </p:tgtEl>
                                        <p:attrNameLst>
                                          <p:attrName>ppt_x</p:attrName>
                                        </p:attrNameLst>
                                      </p:cBhvr>
                                      <p:tavLst>
                                        <p:tav tm="0">
                                          <p:val>
                                            <p:strVal val="ppt_x"/>
                                          </p:val>
                                        </p:tav>
                                        <p:tav tm="100000">
                                          <p:val>
                                            <p:strVal val="ppt_x"/>
                                          </p:val>
                                        </p:tav>
                                      </p:tavLst>
                                    </p:anim>
                                    <p:anim calcmode="lin" valueType="num">
                                      <p:cBhvr>
                                        <p:cTn id="155" dur="1000"/>
                                        <p:tgtEl>
                                          <p:spTgt spid="41"/>
                                        </p:tgtEl>
                                        <p:attrNameLst>
                                          <p:attrName>ppt_y</p:attrName>
                                        </p:attrNameLst>
                                      </p:cBhvr>
                                      <p:tavLst>
                                        <p:tav tm="0">
                                          <p:val>
                                            <p:strVal val="ppt_y"/>
                                          </p:val>
                                        </p:tav>
                                        <p:tav tm="100000">
                                          <p:val>
                                            <p:strVal val="ppt_y-.1"/>
                                          </p:val>
                                        </p:tav>
                                      </p:tavLst>
                                    </p:anim>
                                    <p:set>
                                      <p:cBhvr>
                                        <p:cTn id="156" dur="1" fill="hold">
                                          <p:stCondLst>
                                            <p:cond delay="999"/>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1" grpId="1"/>
      <p:bldP spid="33" grpId="0"/>
      <p:bldP spid="33" grpId="1"/>
      <p:bldP spid="35" grpId="0"/>
      <p:bldP spid="35" grpId="1"/>
      <p:bldP spid="35" grpId="2"/>
      <p:bldP spid="36" grpId="0"/>
      <p:bldP spid="36" grpId="1"/>
      <p:bldP spid="36" grpId="2"/>
      <p:bldP spid="37" grpId="0"/>
      <p:bldP spid="37" grpId="1"/>
      <p:bldP spid="37" grpId="2"/>
      <p:bldP spid="38" grpId="0"/>
      <p:bldP spid="38" grpId="1"/>
      <p:bldP spid="38" grpId="2"/>
      <p:bldP spid="39" grpId="0"/>
      <p:bldP spid="39" grpId="1"/>
      <p:bldP spid="41" grpId="0"/>
      <p:bldP spid="41" grpId="1"/>
      <p:bldP spid="42" grpId="0"/>
      <p:bldP spid="43" grpId="0"/>
      <p:bldP spid="43" grpId="1"/>
      <p:bldP spid="45" grpId="0"/>
      <p:bldP spid="45"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2591B-BB31-1BD0-1E1A-148C3DB93CDC}"/>
              </a:ext>
            </a:extLst>
          </p:cNvPr>
          <p:cNvSpPr>
            <a:spLocks noGrp="1"/>
          </p:cNvSpPr>
          <p:nvPr>
            <p:ph type="title"/>
          </p:nvPr>
        </p:nvSpPr>
        <p:spPr>
          <a:xfrm>
            <a:off x="1091203" y="625965"/>
            <a:ext cx="6308775" cy="2493503"/>
          </a:xfrm>
        </p:spPr>
        <p:txBody>
          <a:bodyPr vert="horz" lIns="91440" tIns="45720" rIns="91440" bIns="45720" rtlCol="0" anchor="t">
            <a:normAutofit/>
          </a:bodyPr>
          <a:lstStyle/>
          <a:p>
            <a:r>
              <a:rPr lang="en-US" sz="4700" b="1" kern="1200" cap="none" baseline="0">
                <a:solidFill>
                  <a:schemeClr val="tx1"/>
                </a:solidFill>
                <a:latin typeface="+mj-lt"/>
                <a:ea typeface="+mj-ea"/>
                <a:cs typeface="+mj-cs"/>
              </a:rPr>
              <a:t>Overview of B+ tree with Bloom Filter</a:t>
            </a:r>
          </a:p>
        </p:txBody>
      </p:sp>
      <p:sp>
        <p:nvSpPr>
          <p:cNvPr id="4" name="TextBox 3">
            <a:extLst>
              <a:ext uri="{FF2B5EF4-FFF2-40B4-BE49-F238E27FC236}">
                <a16:creationId xmlns:a16="http://schemas.microsoft.com/office/drawing/2014/main" id="{961C511F-7212-2DE8-248F-A651CCC95BC7}"/>
              </a:ext>
            </a:extLst>
          </p:cNvPr>
          <p:cNvSpPr txBox="1"/>
          <p:nvPr/>
        </p:nvSpPr>
        <p:spPr>
          <a:xfrm>
            <a:off x="668193" y="2115203"/>
            <a:ext cx="7333704" cy="399374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indent="-228600">
              <a:lnSpc>
                <a:spcPct val="120000"/>
              </a:lnSpc>
              <a:spcAft>
                <a:spcPts val="600"/>
              </a:spcAft>
              <a:buFont typeface="Neue Haas Grotesk Text Pro" panose="020B0504020202020204" pitchFamily="34" charset="0"/>
              <a:buChar char="-"/>
            </a:pPr>
            <a:r>
              <a:rPr lang="en-US" sz="2000"/>
              <a:t>The hybrid data structure which we have to work on is B+ tree with bloom filter.</a:t>
            </a:r>
          </a:p>
          <a:p>
            <a:pPr indent="-228600">
              <a:lnSpc>
                <a:spcPct val="120000"/>
              </a:lnSpc>
              <a:spcAft>
                <a:spcPts val="600"/>
              </a:spcAft>
              <a:buFont typeface="Neue Haas Grotesk Text Pro" panose="020B0504020202020204" pitchFamily="34" charset="0"/>
              <a:buChar char="-"/>
            </a:pPr>
            <a:r>
              <a:rPr lang="en-US" sz="2000"/>
              <a:t>A B+ tree is a balanced tree data structures and a Bloom filter is a probabilistic data structure.</a:t>
            </a:r>
          </a:p>
          <a:p>
            <a:pPr indent="-228600">
              <a:lnSpc>
                <a:spcPct val="120000"/>
              </a:lnSpc>
              <a:spcAft>
                <a:spcPts val="600"/>
              </a:spcAft>
              <a:buFont typeface="Neue Haas Grotesk Text Pro" panose="020B0504020202020204" pitchFamily="34" charset="0"/>
              <a:buChar char="-"/>
            </a:pPr>
            <a:r>
              <a:rPr lang="en-US" sz="2000"/>
              <a:t>By combining these two structures, the hybrid data structure gains several advantages:</a:t>
            </a:r>
          </a:p>
          <a:p>
            <a:pPr indent="-228600">
              <a:lnSpc>
                <a:spcPct val="120000"/>
              </a:lnSpc>
              <a:spcAft>
                <a:spcPts val="600"/>
              </a:spcAft>
              <a:buFont typeface="Neue Haas Grotesk Text Pro" panose="020B0504020202020204" pitchFamily="34" charset="0"/>
              <a:buChar char="-"/>
            </a:pPr>
            <a:r>
              <a:rPr lang="en-US" sz="2000"/>
              <a:t>•Improved Search Performance </a:t>
            </a:r>
          </a:p>
          <a:p>
            <a:pPr indent="-228600">
              <a:lnSpc>
                <a:spcPct val="120000"/>
              </a:lnSpc>
              <a:spcAft>
                <a:spcPts val="600"/>
              </a:spcAft>
              <a:buFont typeface="Neue Haas Grotesk Text Pro" panose="020B0504020202020204" pitchFamily="34" charset="0"/>
              <a:buChar char="-"/>
            </a:pPr>
            <a:r>
              <a:rPr lang="en-US" sz="2000"/>
              <a:t>•Reduced Disk I/O</a:t>
            </a:r>
          </a:p>
          <a:p>
            <a:pPr indent="-228600">
              <a:lnSpc>
                <a:spcPct val="120000"/>
              </a:lnSpc>
              <a:spcAft>
                <a:spcPts val="600"/>
              </a:spcAft>
              <a:buFont typeface="Neue Haas Grotesk Text Pro" panose="020B0504020202020204" pitchFamily="34" charset="0"/>
              <a:buChar char="-"/>
            </a:pPr>
            <a:r>
              <a:rPr lang="en-US" sz="2000"/>
              <a:t>•Space Efficiency </a:t>
            </a:r>
          </a:p>
          <a:p>
            <a:pPr indent="-228600">
              <a:lnSpc>
                <a:spcPct val="120000"/>
              </a:lnSpc>
              <a:spcAft>
                <a:spcPts val="600"/>
              </a:spcAft>
              <a:buFont typeface="Neue Haas Grotesk Text Pro" panose="020B0504020202020204" pitchFamily="34" charset="0"/>
              <a:buChar char="-"/>
            </a:pPr>
            <a:r>
              <a:rPr lang="en-US" sz="2000"/>
              <a:t>•Scalability</a:t>
            </a:r>
          </a:p>
          <a:p>
            <a:pPr indent="-228600">
              <a:lnSpc>
                <a:spcPct val="120000"/>
              </a:lnSpc>
              <a:spcAft>
                <a:spcPts val="600"/>
              </a:spcAft>
              <a:buFont typeface="Neue Haas Grotesk Text Pro" panose="020B0504020202020204" pitchFamily="34" charset="0"/>
              <a:buChar char="-"/>
            </a:pPr>
            <a:endParaRPr lang="en-US" sz="2000"/>
          </a:p>
        </p:txBody>
      </p:sp>
      <p:pic>
        <p:nvPicPr>
          <p:cNvPr id="5" name="Picture 4" descr="Cherry blossoms with artistic blue background">
            <a:extLst>
              <a:ext uri="{FF2B5EF4-FFF2-40B4-BE49-F238E27FC236}">
                <a16:creationId xmlns:a16="http://schemas.microsoft.com/office/drawing/2014/main" id="{4E7105C5-1041-3284-E68D-1267DA076ABB}"/>
              </a:ext>
            </a:extLst>
          </p:cNvPr>
          <p:cNvPicPr>
            <a:picLocks noChangeAspect="1"/>
          </p:cNvPicPr>
          <p:nvPr/>
        </p:nvPicPr>
        <p:blipFill rotWithShape="1">
          <a:blip r:embed="rId2"/>
          <a:srcRect l="58103" r="6296" b="-1"/>
          <a:stretch/>
        </p:blipFill>
        <p:spPr>
          <a:xfrm>
            <a:off x="8534400" y="10"/>
            <a:ext cx="3657601" cy="6857990"/>
          </a:xfrm>
          <a:prstGeom prst="rect">
            <a:avLst/>
          </a:prstGeom>
        </p:spPr>
      </p:pic>
    </p:spTree>
    <p:extLst>
      <p:ext uri="{BB962C8B-B14F-4D97-AF65-F5344CB8AC3E}">
        <p14:creationId xmlns:p14="http://schemas.microsoft.com/office/powerpoint/2010/main" val="335537674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F1049-E5EF-2458-63F6-8908B4FF0EAA}"/>
              </a:ext>
            </a:extLst>
          </p:cNvPr>
          <p:cNvSpPr>
            <a:spLocks noGrp="1"/>
          </p:cNvSpPr>
          <p:nvPr>
            <p:ph type="title"/>
          </p:nvPr>
        </p:nvSpPr>
        <p:spPr>
          <a:xfrm>
            <a:off x="1088136" y="3955718"/>
            <a:ext cx="5510372" cy="2339168"/>
          </a:xfrm>
        </p:spPr>
        <p:txBody>
          <a:bodyPr>
            <a:normAutofit/>
          </a:bodyPr>
          <a:lstStyle/>
          <a:p>
            <a:r>
              <a:rPr lang="en-US" sz="4000" b="0">
                <a:latin typeface="Bradley Hand"/>
              </a:rPr>
              <a:t>TEAM </a:t>
            </a:r>
            <a:br>
              <a:rPr lang="en-US" sz="4000" b="0">
                <a:latin typeface="Bradley Hand"/>
              </a:rPr>
            </a:br>
            <a:r>
              <a:rPr lang="en-US" sz="4000" b="0">
                <a:latin typeface="Bradley Hand"/>
              </a:rPr>
              <a:t>ERROR 404</a:t>
            </a:r>
            <a:endParaRPr lang="en-US" sz="4000"/>
          </a:p>
        </p:txBody>
      </p:sp>
      <p:pic>
        <p:nvPicPr>
          <p:cNvPr id="4" name="Picture 3" descr="Pink flowers and leaves on white background">
            <a:extLst>
              <a:ext uri="{FF2B5EF4-FFF2-40B4-BE49-F238E27FC236}">
                <a16:creationId xmlns:a16="http://schemas.microsoft.com/office/drawing/2014/main" id="{5D8F2E6F-16AA-3E70-1454-89CB4E66F9FD}"/>
              </a:ext>
            </a:extLst>
          </p:cNvPr>
          <p:cNvPicPr>
            <a:picLocks noChangeAspect="1"/>
          </p:cNvPicPr>
          <p:nvPr/>
        </p:nvPicPr>
        <p:blipFill rotWithShape="1">
          <a:blip r:embed="rId2">
            <a:alphaModFix/>
          </a:blip>
          <a:srcRect t="47109" b="8945"/>
          <a:stretch/>
        </p:blipFill>
        <p:spPr>
          <a:xfrm>
            <a:off x="20" y="1"/>
            <a:ext cx="12191980" cy="3428999"/>
          </a:xfrm>
          <a:prstGeom prst="rect">
            <a:avLst/>
          </a:prstGeom>
        </p:spPr>
      </p:pic>
      <p:sp>
        <p:nvSpPr>
          <p:cNvPr id="15" name="Content Placeholder 2">
            <a:extLst>
              <a:ext uri="{FF2B5EF4-FFF2-40B4-BE49-F238E27FC236}">
                <a16:creationId xmlns:a16="http://schemas.microsoft.com/office/drawing/2014/main" id="{C633DA07-2CC2-4F6C-AC9E-B303A30FE9A5}"/>
              </a:ext>
            </a:extLst>
          </p:cNvPr>
          <p:cNvSpPr>
            <a:spLocks noGrp="1"/>
          </p:cNvSpPr>
          <p:nvPr>
            <p:ph idx="1"/>
          </p:nvPr>
        </p:nvSpPr>
        <p:spPr>
          <a:xfrm>
            <a:off x="7315200" y="3878825"/>
            <a:ext cx="3830218" cy="2430809"/>
          </a:xfrm>
        </p:spPr>
        <p:txBody>
          <a:bodyPr vert="horz" lIns="91440" tIns="45720" rIns="91440" bIns="45720" rtlCol="0" anchor="t">
            <a:normAutofit/>
          </a:bodyPr>
          <a:lstStyle/>
          <a:p>
            <a:pPr>
              <a:lnSpc>
                <a:spcPct val="120000"/>
              </a:lnSpc>
            </a:pPr>
            <a:r>
              <a:rPr lang="en-US" sz="1300" b="1">
                <a:latin typeface="Times"/>
                <a:cs typeface="Times"/>
              </a:rPr>
              <a:t>TEAM MEMBERS:</a:t>
            </a:r>
            <a:endParaRPr lang="en-US" sz="1300"/>
          </a:p>
          <a:p>
            <a:pPr>
              <a:lnSpc>
                <a:spcPct val="120000"/>
              </a:lnSpc>
            </a:pPr>
            <a:r>
              <a:rPr lang="en-US" sz="1300">
                <a:latin typeface="Times"/>
                <a:cs typeface="Times"/>
              </a:rPr>
              <a:t>CB.EN.U4CSE21407-ASHVABA</a:t>
            </a:r>
            <a:endParaRPr lang="en-US" sz="1300"/>
          </a:p>
          <a:p>
            <a:pPr>
              <a:lnSpc>
                <a:spcPct val="120000"/>
              </a:lnSpc>
            </a:pPr>
            <a:r>
              <a:rPr lang="en-US" sz="1300">
                <a:latin typeface="Times"/>
                <a:cs typeface="Times"/>
              </a:rPr>
              <a:t>CB.EN.U4CSE21417-ELA ANANYA</a:t>
            </a:r>
            <a:endParaRPr lang="en-US" sz="1300"/>
          </a:p>
          <a:p>
            <a:pPr>
              <a:lnSpc>
                <a:spcPct val="120000"/>
              </a:lnSpc>
            </a:pPr>
            <a:r>
              <a:rPr lang="en-US" sz="1300">
                <a:latin typeface="Times"/>
                <a:cs typeface="Times"/>
              </a:rPr>
              <a:t>CB.EN.U4CSE21429-KARTHIK</a:t>
            </a:r>
            <a:endParaRPr lang="en-US" sz="1300"/>
          </a:p>
          <a:p>
            <a:pPr>
              <a:lnSpc>
                <a:spcPct val="120000"/>
              </a:lnSpc>
            </a:pPr>
            <a:r>
              <a:rPr lang="en-US" sz="1300">
                <a:latin typeface="Times"/>
                <a:cs typeface="Times"/>
              </a:rPr>
              <a:t>CB.EN.U4CSE21452-SAKTHI B</a:t>
            </a:r>
            <a:endParaRPr lang="en-US" sz="1300"/>
          </a:p>
          <a:p>
            <a:pPr>
              <a:lnSpc>
                <a:spcPct val="120000"/>
              </a:lnSpc>
            </a:pPr>
            <a:r>
              <a:rPr lang="en-US" sz="1300">
                <a:latin typeface="Times"/>
                <a:cs typeface="Times"/>
              </a:rPr>
              <a:t>CB.EN.U4CSE21457-SIVARAJKUMAR            </a:t>
            </a:r>
            <a:endParaRPr lang="en-US" sz="1300"/>
          </a:p>
        </p:txBody>
      </p:sp>
    </p:spTree>
    <p:extLst>
      <p:ext uri="{BB962C8B-B14F-4D97-AF65-F5344CB8AC3E}">
        <p14:creationId xmlns:p14="http://schemas.microsoft.com/office/powerpoint/2010/main" val="14859640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37134-4AFC-6599-7E27-E380E0289EC9}"/>
              </a:ext>
            </a:extLst>
          </p:cNvPr>
          <p:cNvSpPr>
            <a:spLocks noGrp="1"/>
          </p:cNvSpPr>
          <p:nvPr>
            <p:ph type="title"/>
          </p:nvPr>
        </p:nvSpPr>
        <p:spPr>
          <a:xfrm>
            <a:off x="1091203" y="1069848"/>
            <a:ext cx="6308775" cy="2049620"/>
          </a:xfrm>
        </p:spPr>
        <p:txBody>
          <a:bodyPr vert="horz" lIns="91440" tIns="45720" rIns="91440" bIns="45720" rtlCol="0" anchor="t">
            <a:normAutofit/>
          </a:bodyPr>
          <a:lstStyle/>
          <a:p>
            <a:r>
              <a:rPr lang="en-US" sz="5100" b="1" kern="1200" cap="none" baseline="0">
                <a:solidFill>
                  <a:schemeClr val="tx1"/>
                </a:solidFill>
                <a:latin typeface="+mj-lt"/>
                <a:ea typeface="+mj-ea"/>
                <a:cs typeface="+mj-cs"/>
              </a:rPr>
              <a:t>Insertion in B+ tree with Bloom Filter</a:t>
            </a:r>
          </a:p>
        </p:txBody>
      </p:sp>
      <p:sp>
        <p:nvSpPr>
          <p:cNvPr id="4" name="TextBox 3">
            <a:extLst>
              <a:ext uri="{FF2B5EF4-FFF2-40B4-BE49-F238E27FC236}">
                <a16:creationId xmlns:a16="http://schemas.microsoft.com/office/drawing/2014/main" id="{CAE76EA3-5C2C-6536-5615-747DB69B33C0}"/>
              </a:ext>
            </a:extLst>
          </p:cNvPr>
          <p:cNvSpPr txBox="1"/>
          <p:nvPr/>
        </p:nvSpPr>
        <p:spPr>
          <a:xfrm>
            <a:off x="1097280" y="3180522"/>
            <a:ext cx="6223996" cy="310597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130000"/>
              </a:lnSpc>
              <a:spcAft>
                <a:spcPts val="600"/>
              </a:spcAft>
              <a:buFont typeface="Neue Haas Grotesk Text Pro" panose="020B0504020202020204" pitchFamily="34" charset="0"/>
              <a:buChar char="-"/>
            </a:pPr>
            <a:r>
              <a:rPr lang="en-US" sz="2000"/>
              <a:t>For Example, lets us take 10,20,30,40,50</a:t>
            </a:r>
          </a:p>
          <a:p>
            <a:pPr indent="-228600">
              <a:lnSpc>
                <a:spcPct val="130000"/>
              </a:lnSpc>
              <a:spcAft>
                <a:spcPts val="600"/>
              </a:spcAft>
              <a:buFont typeface="Neue Haas Grotesk Text Pro" panose="020B0504020202020204" pitchFamily="34" charset="0"/>
              <a:buChar char="-"/>
            </a:pPr>
            <a:r>
              <a:rPr lang="en-US" sz="2000"/>
              <a:t>At first, the binary + tree will be empty []</a:t>
            </a:r>
          </a:p>
          <a:p>
            <a:pPr indent="-228600">
              <a:lnSpc>
                <a:spcPct val="130000"/>
              </a:lnSpc>
              <a:spcAft>
                <a:spcPts val="600"/>
              </a:spcAft>
              <a:buFont typeface="Neue Haas Grotesk Text Pro" panose="020B0504020202020204" pitchFamily="34" charset="0"/>
              <a:buChar char="-"/>
            </a:pPr>
            <a:r>
              <a:rPr lang="en-US" sz="2000"/>
              <a:t>Order (m) – 3</a:t>
            </a:r>
          </a:p>
          <a:p>
            <a:pPr indent="-228600">
              <a:lnSpc>
                <a:spcPct val="130000"/>
              </a:lnSpc>
              <a:spcAft>
                <a:spcPts val="600"/>
              </a:spcAft>
              <a:buFont typeface="Neue Haas Grotesk Text Pro" panose="020B0504020202020204" pitchFamily="34" charset="0"/>
              <a:buChar char="-"/>
            </a:pPr>
            <a:r>
              <a:rPr lang="en-US" sz="2000"/>
              <a:t>Maximum keys (m-1) – 2</a:t>
            </a:r>
          </a:p>
          <a:p>
            <a:pPr indent="-228600">
              <a:lnSpc>
                <a:spcPct val="130000"/>
              </a:lnSpc>
              <a:spcAft>
                <a:spcPts val="600"/>
              </a:spcAft>
              <a:buFont typeface="Neue Haas Grotesk Text Pro" panose="020B0504020202020204" pitchFamily="34" charset="0"/>
              <a:buChar char="-"/>
            </a:pPr>
            <a:endParaRPr lang="en-US" sz="2000"/>
          </a:p>
        </p:txBody>
      </p:sp>
      <p:pic>
        <p:nvPicPr>
          <p:cNvPr id="5" name="Picture 4" descr="Cross section of young plant and roots">
            <a:extLst>
              <a:ext uri="{FF2B5EF4-FFF2-40B4-BE49-F238E27FC236}">
                <a16:creationId xmlns:a16="http://schemas.microsoft.com/office/drawing/2014/main" id="{C83389EF-8698-698C-488F-64E977D9293E}"/>
              </a:ext>
            </a:extLst>
          </p:cNvPr>
          <p:cNvPicPr>
            <a:picLocks noChangeAspect="1"/>
          </p:cNvPicPr>
          <p:nvPr/>
        </p:nvPicPr>
        <p:blipFill rotWithShape="1">
          <a:blip r:embed="rId2"/>
          <a:srcRect l="52299" r="9568"/>
          <a:stretch/>
        </p:blipFill>
        <p:spPr>
          <a:xfrm>
            <a:off x="8534400" y="10"/>
            <a:ext cx="3657601" cy="6857990"/>
          </a:xfrm>
          <a:prstGeom prst="rect">
            <a:avLst/>
          </a:prstGeom>
        </p:spPr>
      </p:pic>
    </p:spTree>
    <p:extLst>
      <p:ext uri="{BB962C8B-B14F-4D97-AF65-F5344CB8AC3E}">
        <p14:creationId xmlns:p14="http://schemas.microsoft.com/office/powerpoint/2010/main" val="2231702074"/>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BAD064-9D83-9A3C-BDA5-41A0ACDCBA58}"/>
              </a:ext>
            </a:extLst>
          </p:cNvPr>
          <p:cNvSpPr>
            <a:spLocks noGrp="1"/>
          </p:cNvSpPr>
          <p:nvPr>
            <p:ph idx="1"/>
          </p:nvPr>
        </p:nvSpPr>
        <p:spPr>
          <a:xfrm>
            <a:off x="838200" y="623455"/>
            <a:ext cx="10515600" cy="5553508"/>
          </a:xfrm>
        </p:spPr>
        <p:txBody>
          <a:bodyPr>
            <a:normAutofit/>
          </a:bodyPr>
          <a:lstStyle/>
          <a:p>
            <a:pPr marL="0" indent="0">
              <a:lnSpc>
                <a:spcPct val="100000"/>
              </a:lnSpc>
              <a:buNone/>
            </a:pPr>
            <a:r>
              <a:rPr lang="en-US" sz="2400" dirty="0">
                <a:latin typeface="Times" pitchFamily="2" charset="0"/>
              </a:rPr>
              <a:t>- Bloom filter might impact the storage or search efficiency in a B+ tree but it does not directly affect the insertion of the B+ tree with bloom filter. </a:t>
            </a:r>
          </a:p>
          <a:p>
            <a:pPr marL="0" indent="0">
              <a:lnSpc>
                <a:spcPct val="100000"/>
              </a:lnSpc>
              <a:buNone/>
            </a:pPr>
            <a:r>
              <a:rPr lang="en-US" sz="2400" dirty="0">
                <a:latin typeface="Times" pitchFamily="2" charset="0"/>
              </a:rPr>
              <a:t>- If </a:t>
            </a:r>
            <a:r>
              <a:rPr lang="en-US" sz="2400" b="1" dirty="0">
                <a:latin typeface="Times" pitchFamily="2" charset="0"/>
              </a:rPr>
              <a:t>n=5,</a:t>
            </a:r>
            <a:r>
              <a:rPr lang="en-US" sz="2400" dirty="0">
                <a:latin typeface="Times" pitchFamily="2" charset="0"/>
              </a:rPr>
              <a:t> we are taking 10,20,30,40,50 as input(</a:t>
            </a:r>
            <a:r>
              <a:rPr lang="en-US" sz="2400" b="1" dirty="0">
                <a:latin typeface="Times" pitchFamily="2" charset="0"/>
              </a:rPr>
              <a:t>x</a:t>
            </a:r>
            <a:r>
              <a:rPr lang="en-US" sz="2400" dirty="0">
                <a:latin typeface="Times" pitchFamily="2" charset="0"/>
              </a:rPr>
              <a:t>).</a:t>
            </a:r>
          </a:p>
          <a:p>
            <a:pPr marL="0" indent="0">
              <a:lnSpc>
                <a:spcPct val="100000"/>
              </a:lnSpc>
              <a:buNone/>
            </a:pPr>
            <a:r>
              <a:rPr lang="en-US" sz="2400" dirty="0">
                <a:latin typeface="Times" pitchFamily="2" charset="0"/>
              </a:rPr>
              <a:t>- Hash function is </a:t>
            </a:r>
            <a:r>
              <a:rPr lang="en-US" sz="2400" b="1" dirty="0">
                <a:latin typeface="Times" pitchFamily="2" charset="0"/>
              </a:rPr>
              <a:t>x mod 5</a:t>
            </a:r>
            <a:r>
              <a:rPr lang="en-US" sz="2400" dirty="0">
                <a:latin typeface="Times" pitchFamily="2" charset="0"/>
              </a:rPr>
              <a:t>.</a:t>
            </a:r>
          </a:p>
        </p:txBody>
      </p:sp>
      <p:graphicFrame>
        <p:nvGraphicFramePr>
          <p:cNvPr id="4" name="Table 4">
            <a:extLst>
              <a:ext uri="{FF2B5EF4-FFF2-40B4-BE49-F238E27FC236}">
                <a16:creationId xmlns:a16="http://schemas.microsoft.com/office/drawing/2014/main" id="{5C711ADF-41E9-0F7A-6FDD-A5E2FEE11BFC}"/>
              </a:ext>
            </a:extLst>
          </p:cNvPr>
          <p:cNvGraphicFramePr>
            <a:graphicFrameLocks noGrp="1"/>
          </p:cNvGraphicFramePr>
          <p:nvPr>
            <p:extLst>
              <p:ext uri="{D42A27DB-BD31-4B8C-83A1-F6EECF244321}">
                <p14:modId xmlns:p14="http://schemas.microsoft.com/office/powerpoint/2010/main" val="1150676134"/>
              </p:ext>
            </p:extLst>
          </p:nvPr>
        </p:nvGraphicFramePr>
        <p:xfrm>
          <a:off x="2212109" y="3575007"/>
          <a:ext cx="8128000" cy="370840"/>
        </p:xfrm>
        <a:graphic>
          <a:graphicData uri="http://schemas.openxmlformats.org/drawingml/2006/table">
            <a:tbl>
              <a:tblPr firstRow="1" bandRow="1">
                <a:tableStyleId>{5940675A-B579-460E-94D1-54222C63F5DA}</a:tableStyleId>
              </a:tblPr>
              <a:tblGrid>
                <a:gridCol w="1625600">
                  <a:extLst>
                    <a:ext uri="{9D8B030D-6E8A-4147-A177-3AD203B41FA5}">
                      <a16:colId xmlns:a16="http://schemas.microsoft.com/office/drawing/2014/main" val="150328387"/>
                    </a:ext>
                  </a:extLst>
                </a:gridCol>
                <a:gridCol w="1625600">
                  <a:extLst>
                    <a:ext uri="{9D8B030D-6E8A-4147-A177-3AD203B41FA5}">
                      <a16:colId xmlns:a16="http://schemas.microsoft.com/office/drawing/2014/main" val="1772736338"/>
                    </a:ext>
                  </a:extLst>
                </a:gridCol>
                <a:gridCol w="1625600">
                  <a:extLst>
                    <a:ext uri="{9D8B030D-6E8A-4147-A177-3AD203B41FA5}">
                      <a16:colId xmlns:a16="http://schemas.microsoft.com/office/drawing/2014/main" val="268518145"/>
                    </a:ext>
                  </a:extLst>
                </a:gridCol>
                <a:gridCol w="1625600">
                  <a:extLst>
                    <a:ext uri="{9D8B030D-6E8A-4147-A177-3AD203B41FA5}">
                      <a16:colId xmlns:a16="http://schemas.microsoft.com/office/drawing/2014/main" val="624922940"/>
                    </a:ext>
                  </a:extLst>
                </a:gridCol>
                <a:gridCol w="1625600">
                  <a:extLst>
                    <a:ext uri="{9D8B030D-6E8A-4147-A177-3AD203B41FA5}">
                      <a16:colId xmlns:a16="http://schemas.microsoft.com/office/drawing/2014/main" val="2676428945"/>
                    </a:ext>
                  </a:extLst>
                </a:gridCol>
              </a:tblGrid>
              <a:tr h="370840">
                <a:tc>
                  <a:txBody>
                    <a:bodyPr/>
                    <a:lstStyle/>
                    <a:p>
                      <a:endParaRPr lang="en-US" dirty="0"/>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4049735463"/>
                  </a:ext>
                </a:extLst>
              </a:tr>
            </a:tbl>
          </a:graphicData>
        </a:graphic>
      </p:graphicFrame>
      <p:sp>
        <p:nvSpPr>
          <p:cNvPr id="5" name="TextBox 4">
            <a:extLst>
              <a:ext uri="{FF2B5EF4-FFF2-40B4-BE49-F238E27FC236}">
                <a16:creationId xmlns:a16="http://schemas.microsoft.com/office/drawing/2014/main" id="{0C19DA73-8C56-51C9-B86F-C7557A48ED28}"/>
              </a:ext>
            </a:extLst>
          </p:cNvPr>
          <p:cNvSpPr txBox="1"/>
          <p:nvPr/>
        </p:nvSpPr>
        <p:spPr>
          <a:xfrm>
            <a:off x="2715491" y="3241964"/>
            <a:ext cx="471054" cy="369332"/>
          </a:xfrm>
          <a:prstGeom prst="rect">
            <a:avLst/>
          </a:prstGeom>
          <a:noFill/>
        </p:spPr>
        <p:txBody>
          <a:bodyPr wrap="square" rtlCol="0">
            <a:spAutoFit/>
          </a:bodyPr>
          <a:lstStyle/>
          <a:p>
            <a:r>
              <a:rPr lang="en-US" dirty="0"/>
              <a:t>0</a:t>
            </a:r>
          </a:p>
        </p:txBody>
      </p:sp>
      <p:sp>
        <p:nvSpPr>
          <p:cNvPr id="6" name="TextBox 5">
            <a:extLst>
              <a:ext uri="{FF2B5EF4-FFF2-40B4-BE49-F238E27FC236}">
                <a16:creationId xmlns:a16="http://schemas.microsoft.com/office/drawing/2014/main" id="{D6793E14-262D-B219-F7DC-1EBF6F00FC76}"/>
              </a:ext>
            </a:extLst>
          </p:cNvPr>
          <p:cNvSpPr txBox="1"/>
          <p:nvPr/>
        </p:nvSpPr>
        <p:spPr>
          <a:xfrm>
            <a:off x="4433454" y="3223820"/>
            <a:ext cx="471054" cy="369332"/>
          </a:xfrm>
          <a:prstGeom prst="rect">
            <a:avLst/>
          </a:prstGeom>
          <a:noFill/>
        </p:spPr>
        <p:txBody>
          <a:bodyPr wrap="square" rtlCol="0">
            <a:spAutoFit/>
          </a:bodyPr>
          <a:lstStyle/>
          <a:p>
            <a:r>
              <a:rPr lang="en-US" dirty="0"/>
              <a:t>1</a:t>
            </a:r>
          </a:p>
        </p:txBody>
      </p:sp>
      <p:sp>
        <p:nvSpPr>
          <p:cNvPr id="7" name="TextBox 6">
            <a:extLst>
              <a:ext uri="{FF2B5EF4-FFF2-40B4-BE49-F238E27FC236}">
                <a16:creationId xmlns:a16="http://schemas.microsoft.com/office/drawing/2014/main" id="{F43DAFA5-E3C4-5C7C-7C27-E9A3D397BED4}"/>
              </a:ext>
            </a:extLst>
          </p:cNvPr>
          <p:cNvSpPr txBox="1"/>
          <p:nvPr/>
        </p:nvSpPr>
        <p:spPr>
          <a:xfrm>
            <a:off x="6001327" y="3205675"/>
            <a:ext cx="471054" cy="369332"/>
          </a:xfrm>
          <a:prstGeom prst="rect">
            <a:avLst/>
          </a:prstGeom>
          <a:noFill/>
        </p:spPr>
        <p:txBody>
          <a:bodyPr wrap="square" rtlCol="0">
            <a:spAutoFit/>
          </a:bodyPr>
          <a:lstStyle/>
          <a:p>
            <a:r>
              <a:rPr lang="en-US" dirty="0"/>
              <a:t>2</a:t>
            </a:r>
          </a:p>
        </p:txBody>
      </p:sp>
      <p:sp>
        <p:nvSpPr>
          <p:cNvPr id="9" name="TextBox 8">
            <a:extLst>
              <a:ext uri="{FF2B5EF4-FFF2-40B4-BE49-F238E27FC236}">
                <a16:creationId xmlns:a16="http://schemas.microsoft.com/office/drawing/2014/main" id="{F4F8223D-448C-D610-A3E5-84C244E74D13}"/>
              </a:ext>
            </a:extLst>
          </p:cNvPr>
          <p:cNvSpPr txBox="1"/>
          <p:nvPr/>
        </p:nvSpPr>
        <p:spPr>
          <a:xfrm>
            <a:off x="7654638" y="3205675"/>
            <a:ext cx="471054" cy="369332"/>
          </a:xfrm>
          <a:prstGeom prst="rect">
            <a:avLst/>
          </a:prstGeom>
          <a:noFill/>
        </p:spPr>
        <p:txBody>
          <a:bodyPr wrap="square" rtlCol="0">
            <a:spAutoFit/>
          </a:bodyPr>
          <a:lstStyle/>
          <a:p>
            <a:r>
              <a:rPr lang="en-US" dirty="0"/>
              <a:t>3</a:t>
            </a:r>
          </a:p>
        </p:txBody>
      </p:sp>
      <p:sp>
        <p:nvSpPr>
          <p:cNvPr id="10" name="TextBox 9">
            <a:extLst>
              <a:ext uri="{FF2B5EF4-FFF2-40B4-BE49-F238E27FC236}">
                <a16:creationId xmlns:a16="http://schemas.microsoft.com/office/drawing/2014/main" id="{0801E3D1-F5A5-2324-ADFE-8DCF7DE6224B}"/>
              </a:ext>
            </a:extLst>
          </p:cNvPr>
          <p:cNvSpPr txBox="1"/>
          <p:nvPr/>
        </p:nvSpPr>
        <p:spPr>
          <a:xfrm>
            <a:off x="9072422" y="3205675"/>
            <a:ext cx="471054" cy="369332"/>
          </a:xfrm>
          <a:prstGeom prst="rect">
            <a:avLst/>
          </a:prstGeom>
          <a:noFill/>
        </p:spPr>
        <p:txBody>
          <a:bodyPr wrap="square" rtlCol="0">
            <a:spAutoFit/>
          </a:bodyPr>
          <a:lstStyle/>
          <a:p>
            <a:r>
              <a:rPr lang="en-US" dirty="0"/>
              <a:t>4</a:t>
            </a:r>
          </a:p>
        </p:txBody>
      </p:sp>
      <p:sp>
        <p:nvSpPr>
          <p:cNvPr id="11" name="TextBox 10">
            <a:extLst>
              <a:ext uri="{FF2B5EF4-FFF2-40B4-BE49-F238E27FC236}">
                <a16:creationId xmlns:a16="http://schemas.microsoft.com/office/drawing/2014/main" id="{63A5A24B-3666-BC59-9CCB-14E0A76D7DE5}"/>
              </a:ext>
            </a:extLst>
          </p:cNvPr>
          <p:cNvSpPr txBox="1"/>
          <p:nvPr/>
        </p:nvSpPr>
        <p:spPr>
          <a:xfrm>
            <a:off x="12510655" y="3241964"/>
            <a:ext cx="1759527" cy="369332"/>
          </a:xfrm>
          <a:prstGeom prst="rect">
            <a:avLst/>
          </a:prstGeom>
          <a:noFill/>
        </p:spPr>
        <p:txBody>
          <a:bodyPr wrap="square" rtlCol="0">
            <a:spAutoFit/>
          </a:bodyPr>
          <a:lstStyle/>
          <a:p>
            <a:r>
              <a:rPr lang="en-US" dirty="0"/>
              <a:t>10 mod 5 = 0</a:t>
            </a:r>
          </a:p>
        </p:txBody>
      </p:sp>
      <p:sp>
        <p:nvSpPr>
          <p:cNvPr id="12" name="TextBox 11">
            <a:extLst>
              <a:ext uri="{FF2B5EF4-FFF2-40B4-BE49-F238E27FC236}">
                <a16:creationId xmlns:a16="http://schemas.microsoft.com/office/drawing/2014/main" id="{A5C8E33E-73B9-D9B8-F628-7D9CA293DF03}"/>
              </a:ext>
            </a:extLst>
          </p:cNvPr>
          <p:cNvSpPr txBox="1"/>
          <p:nvPr/>
        </p:nvSpPr>
        <p:spPr>
          <a:xfrm>
            <a:off x="12510655" y="3945847"/>
            <a:ext cx="1620981" cy="369332"/>
          </a:xfrm>
          <a:prstGeom prst="rect">
            <a:avLst/>
          </a:prstGeom>
          <a:noFill/>
        </p:spPr>
        <p:txBody>
          <a:bodyPr wrap="square" rtlCol="0">
            <a:spAutoFit/>
          </a:bodyPr>
          <a:lstStyle/>
          <a:p>
            <a:r>
              <a:rPr lang="en-US" dirty="0"/>
              <a:t>20 mod 5 =0</a:t>
            </a:r>
          </a:p>
        </p:txBody>
      </p:sp>
      <p:sp>
        <p:nvSpPr>
          <p:cNvPr id="13" name="TextBox 12">
            <a:extLst>
              <a:ext uri="{FF2B5EF4-FFF2-40B4-BE49-F238E27FC236}">
                <a16:creationId xmlns:a16="http://schemas.microsoft.com/office/drawing/2014/main" id="{861E320D-F4F7-EA67-BCCA-BAC059619FE7}"/>
              </a:ext>
            </a:extLst>
          </p:cNvPr>
          <p:cNvSpPr txBox="1"/>
          <p:nvPr/>
        </p:nvSpPr>
        <p:spPr>
          <a:xfrm>
            <a:off x="12510654" y="4465064"/>
            <a:ext cx="1620981" cy="369332"/>
          </a:xfrm>
          <a:prstGeom prst="rect">
            <a:avLst/>
          </a:prstGeom>
          <a:noFill/>
        </p:spPr>
        <p:txBody>
          <a:bodyPr wrap="square" rtlCol="0">
            <a:spAutoFit/>
          </a:bodyPr>
          <a:lstStyle/>
          <a:p>
            <a:r>
              <a:rPr lang="en-US" dirty="0"/>
              <a:t>30 mod 5 =0</a:t>
            </a:r>
          </a:p>
        </p:txBody>
      </p:sp>
      <p:sp>
        <p:nvSpPr>
          <p:cNvPr id="14" name="TextBox 13">
            <a:extLst>
              <a:ext uri="{FF2B5EF4-FFF2-40B4-BE49-F238E27FC236}">
                <a16:creationId xmlns:a16="http://schemas.microsoft.com/office/drawing/2014/main" id="{622FA76C-98DE-3CDB-084C-C729414D9AC5}"/>
              </a:ext>
            </a:extLst>
          </p:cNvPr>
          <p:cNvSpPr txBox="1"/>
          <p:nvPr/>
        </p:nvSpPr>
        <p:spPr>
          <a:xfrm>
            <a:off x="12510653" y="4984281"/>
            <a:ext cx="1620981" cy="369332"/>
          </a:xfrm>
          <a:prstGeom prst="rect">
            <a:avLst/>
          </a:prstGeom>
          <a:noFill/>
        </p:spPr>
        <p:txBody>
          <a:bodyPr wrap="square" rtlCol="0">
            <a:spAutoFit/>
          </a:bodyPr>
          <a:lstStyle/>
          <a:p>
            <a:r>
              <a:rPr lang="en-US" dirty="0"/>
              <a:t>40 mod 5 =0</a:t>
            </a:r>
          </a:p>
        </p:txBody>
      </p:sp>
      <p:sp>
        <p:nvSpPr>
          <p:cNvPr id="15" name="TextBox 14">
            <a:extLst>
              <a:ext uri="{FF2B5EF4-FFF2-40B4-BE49-F238E27FC236}">
                <a16:creationId xmlns:a16="http://schemas.microsoft.com/office/drawing/2014/main" id="{0F1D2C4B-30AB-6F95-F20D-51274A57A000}"/>
              </a:ext>
            </a:extLst>
          </p:cNvPr>
          <p:cNvSpPr txBox="1"/>
          <p:nvPr/>
        </p:nvSpPr>
        <p:spPr>
          <a:xfrm>
            <a:off x="12510652" y="5560118"/>
            <a:ext cx="1620981" cy="369332"/>
          </a:xfrm>
          <a:prstGeom prst="rect">
            <a:avLst/>
          </a:prstGeom>
          <a:noFill/>
        </p:spPr>
        <p:txBody>
          <a:bodyPr wrap="square" rtlCol="0">
            <a:spAutoFit/>
          </a:bodyPr>
          <a:lstStyle/>
          <a:p>
            <a:r>
              <a:rPr lang="en-US" dirty="0"/>
              <a:t>50 mod 5 =0</a:t>
            </a:r>
          </a:p>
        </p:txBody>
      </p:sp>
      <p:sp>
        <p:nvSpPr>
          <p:cNvPr id="16" name="TextBox 15">
            <a:extLst>
              <a:ext uri="{FF2B5EF4-FFF2-40B4-BE49-F238E27FC236}">
                <a16:creationId xmlns:a16="http://schemas.microsoft.com/office/drawing/2014/main" id="{12DCAB8F-20E8-EAB5-D53D-7E7A591C03E7}"/>
              </a:ext>
            </a:extLst>
          </p:cNvPr>
          <p:cNvSpPr txBox="1"/>
          <p:nvPr/>
        </p:nvSpPr>
        <p:spPr>
          <a:xfrm>
            <a:off x="12510652" y="-138545"/>
            <a:ext cx="512621" cy="369332"/>
          </a:xfrm>
          <a:prstGeom prst="rect">
            <a:avLst/>
          </a:prstGeom>
          <a:noFill/>
        </p:spPr>
        <p:txBody>
          <a:bodyPr wrap="square" rtlCol="0">
            <a:spAutoFit/>
          </a:bodyPr>
          <a:lstStyle/>
          <a:p>
            <a:r>
              <a:rPr lang="en-US" dirty="0"/>
              <a:t>10</a:t>
            </a:r>
          </a:p>
        </p:txBody>
      </p:sp>
      <p:sp>
        <p:nvSpPr>
          <p:cNvPr id="17" name="TextBox 16">
            <a:extLst>
              <a:ext uri="{FF2B5EF4-FFF2-40B4-BE49-F238E27FC236}">
                <a16:creationId xmlns:a16="http://schemas.microsoft.com/office/drawing/2014/main" id="{70C187C2-2187-949B-77A1-D0C3896A192B}"/>
              </a:ext>
            </a:extLst>
          </p:cNvPr>
          <p:cNvSpPr txBox="1"/>
          <p:nvPr/>
        </p:nvSpPr>
        <p:spPr>
          <a:xfrm>
            <a:off x="12766962" y="498764"/>
            <a:ext cx="422565" cy="369332"/>
          </a:xfrm>
          <a:prstGeom prst="rect">
            <a:avLst/>
          </a:prstGeom>
          <a:noFill/>
        </p:spPr>
        <p:txBody>
          <a:bodyPr wrap="square" rtlCol="0">
            <a:spAutoFit/>
          </a:bodyPr>
          <a:lstStyle/>
          <a:p>
            <a:r>
              <a:rPr lang="en-US" dirty="0"/>
              <a:t>20</a:t>
            </a:r>
          </a:p>
        </p:txBody>
      </p:sp>
      <p:sp>
        <p:nvSpPr>
          <p:cNvPr id="18" name="TextBox 17">
            <a:extLst>
              <a:ext uri="{FF2B5EF4-FFF2-40B4-BE49-F238E27FC236}">
                <a16:creationId xmlns:a16="http://schemas.microsoft.com/office/drawing/2014/main" id="{19D16569-C3E4-58CE-A005-05AFC4A3947B}"/>
              </a:ext>
            </a:extLst>
          </p:cNvPr>
          <p:cNvSpPr txBox="1"/>
          <p:nvPr/>
        </p:nvSpPr>
        <p:spPr>
          <a:xfrm>
            <a:off x="12766962" y="1191491"/>
            <a:ext cx="422565" cy="369332"/>
          </a:xfrm>
          <a:prstGeom prst="rect">
            <a:avLst/>
          </a:prstGeom>
          <a:noFill/>
        </p:spPr>
        <p:txBody>
          <a:bodyPr wrap="square" rtlCol="0">
            <a:spAutoFit/>
          </a:bodyPr>
          <a:lstStyle/>
          <a:p>
            <a:r>
              <a:rPr lang="en-US" dirty="0"/>
              <a:t>30</a:t>
            </a:r>
          </a:p>
        </p:txBody>
      </p:sp>
      <p:sp>
        <p:nvSpPr>
          <p:cNvPr id="19" name="TextBox 18">
            <a:extLst>
              <a:ext uri="{FF2B5EF4-FFF2-40B4-BE49-F238E27FC236}">
                <a16:creationId xmlns:a16="http://schemas.microsoft.com/office/drawing/2014/main" id="{CF2B4B4D-C559-12B3-D876-B87D0F068631}"/>
              </a:ext>
            </a:extLst>
          </p:cNvPr>
          <p:cNvSpPr txBox="1"/>
          <p:nvPr/>
        </p:nvSpPr>
        <p:spPr>
          <a:xfrm>
            <a:off x="12870873" y="1731818"/>
            <a:ext cx="450269" cy="369332"/>
          </a:xfrm>
          <a:prstGeom prst="rect">
            <a:avLst/>
          </a:prstGeom>
          <a:noFill/>
        </p:spPr>
        <p:txBody>
          <a:bodyPr wrap="square" rtlCol="0">
            <a:spAutoFit/>
          </a:bodyPr>
          <a:lstStyle/>
          <a:p>
            <a:r>
              <a:rPr lang="en-US" dirty="0"/>
              <a:t>40</a:t>
            </a:r>
          </a:p>
        </p:txBody>
      </p:sp>
      <p:sp>
        <p:nvSpPr>
          <p:cNvPr id="20" name="TextBox 19">
            <a:extLst>
              <a:ext uri="{FF2B5EF4-FFF2-40B4-BE49-F238E27FC236}">
                <a16:creationId xmlns:a16="http://schemas.microsoft.com/office/drawing/2014/main" id="{0F3325E2-072E-5BFA-C660-8E2A8E6EE02D}"/>
              </a:ext>
            </a:extLst>
          </p:cNvPr>
          <p:cNvSpPr txBox="1"/>
          <p:nvPr/>
        </p:nvSpPr>
        <p:spPr>
          <a:xfrm>
            <a:off x="13096007" y="2396836"/>
            <a:ext cx="633848" cy="369332"/>
          </a:xfrm>
          <a:prstGeom prst="rect">
            <a:avLst/>
          </a:prstGeom>
          <a:noFill/>
        </p:spPr>
        <p:txBody>
          <a:bodyPr wrap="square" rtlCol="0">
            <a:spAutoFit/>
          </a:bodyPr>
          <a:lstStyle/>
          <a:p>
            <a:r>
              <a:rPr lang="en-US" dirty="0"/>
              <a:t>50</a:t>
            </a:r>
          </a:p>
        </p:txBody>
      </p:sp>
      <p:sp>
        <p:nvSpPr>
          <p:cNvPr id="21" name="TextBox 20">
            <a:extLst>
              <a:ext uri="{FF2B5EF4-FFF2-40B4-BE49-F238E27FC236}">
                <a16:creationId xmlns:a16="http://schemas.microsoft.com/office/drawing/2014/main" id="{E4A54595-E6DF-48BA-FADC-42479F0C31E3}"/>
              </a:ext>
            </a:extLst>
          </p:cNvPr>
          <p:cNvSpPr txBox="1"/>
          <p:nvPr/>
        </p:nvSpPr>
        <p:spPr>
          <a:xfrm>
            <a:off x="7654638" y="7162800"/>
            <a:ext cx="3803071" cy="369332"/>
          </a:xfrm>
          <a:prstGeom prst="rect">
            <a:avLst/>
          </a:prstGeom>
          <a:noFill/>
        </p:spPr>
        <p:txBody>
          <a:bodyPr wrap="square" rtlCol="0">
            <a:spAutoFit/>
          </a:bodyPr>
          <a:lstStyle/>
          <a:p>
            <a:r>
              <a:rPr lang="en-US" dirty="0"/>
              <a:t>It gets over ridded on the same index</a:t>
            </a:r>
          </a:p>
        </p:txBody>
      </p:sp>
    </p:spTree>
    <p:extLst>
      <p:ext uri="{BB962C8B-B14F-4D97-AF65-F5344CB8AC3E}">
        <p14:creationId xmlns:p14="http://schemas.microsoft.com/office/powerpoint/2010/main" val="32782757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6485 0.00046 L -0.83698 0.19537 " pathEditMode="relative" ptsTypes="AA">
                                      <p:cBhvr>
                                        <p:cTn id="6" dur="2000" fill="hold"/>
                                        <p:tgtEl>
                                          <p:spTgt spid="11"/>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0.01979 -0.00254 L -0.83125 0.15139 " pathEditMode="relative" ptsTypes="AA">
                                      <p:cBhvr>
                                        <p:cTn id="10" dur="2000" fill="hold"/>
                                        <p:tgtEl>
                                          <p:spTgt spid="12"/>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0" nodeType="clickEffect">
                                  <p:stCondLst>
                                    <p:cond delay="0"/>
                                  </p:stCondLst>
                                  <p:childTnLst>
                                    <p:animMotion origin="layout" path="M -0.04831 7.40741E-7 L -0.83125 0.15139 " pathEditMode="relative" ptsTypes="AA">
                                      <p:cBhvr>
                                        <p:cTn id="14" dur="2000" fill="hold"/>
                                        <p:tgtEl>
                                          <p:spTgt spid="13"/>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grpId="0" nodeType="clickEffect">
                                  <p:stCondLst>
                                    <p:cond delay="0"/>
                                  </p:stCondLst>
                                  <p:childTnLst>
                                    <p:animMotion origin="layout" path="M -0.04479 -3.7037E-6 L -0.83125 0.13287 " pathEditMode="relative" ptsTypes="AA">
                                      <p:cBhvr>
                                        <p:cTn id="18" dur="2000" fill="hold"/>
                                        <p:tgtEl>
                                          <p:spTgt spid="14"/>
                                        </p:tgtEl>
                                        <p:attrNameLst>
                                          <p:attrName>ppt_x</p:attrName>
                                          <p:attrName>ppt_y</p:attrName>
                                        </p:attrNameLst>
                                      </p:cBhvr>
                                    </p:animMotion>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grpId="0" nodeType="clickEffect">
                                  <p:stCondLst>
                                    <p:cond delay="0"/>
                                  </p:stCondLst>
                                  <p:childTnLst>
                                    <p:animMotion origin="layout" path="M -0.03581 -0.0081 L -0.83125 0.11204 " pathEditMode="relative" ptsTypes="AA">
                                      <p:cBhvr>
                                        <p:cTn id="22" dur="2000" fill="hold"/>
                                        <p:tgtEl>
                                          <p:spTgt spid="15"/>
                                        </p:tgtEl>
                                        <p:attrNameLst>
                                          <p:attrName>ppt_x</p:attrName>
                                          <p:attrName>ppt_y</p:attrName>
                                        </p:attrNameLst>
                                      </p:cBhvr>
                                    </p:animMotion>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79714 0.54167 L -1.16993 0.33264 " pathEditMode="relative" ptsTypes="AA">
                                      <p:cBhvr>
                                        <p:cTn id="26" dur="2000" fill="hold"/>
                                        <p:tgtEl>
                                          <p:spTgt spid="16"/>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0" nodeType="clickEffect">
                                  <p:stCondLst>
                                    <p:cond delay="0"/>
                                  </p:stCondLst>
                                  <p:childTnLst>
                                    <p:animMotion origin="layout" path="M -0.80312 0.44884 L -1.19622 0.37315 " pathEditMode="relative" ptsTypes="AA">
                                      <p:cBhvr>
                                        <p:cTn id="30" dur="2000" fill="hold"/>
                                        <p:tgtEl>
                                          <p:spTgt spid="17"/>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0" presetClass="path" presetSubtype="0" accel="50000" decel="50000" fill="hold" grpId="0" nodeType="clickEffect">
                                  <p:stCondLst>
                                    <p:cond delay="0"/>
                                  </p:stCondLst>
                                  <p:childTnLst>
                                    <p:animMotion origin="layout" path="M -0.80312 0.34769 L -1.19062 0.40162 " pathEditMode="relative" ptsTypes="AA">
                                      <p:cBhvr>
                                        <p:cTn id="34" dur="2000" fill="hold"/>
                                        <p:tgtEl>
                                          <p:spTgt spid="18"/>
                                        </p:tgtEl>
                                        <p:attrNameLst>
                                          <p:attrName>ppt_x</p:attrName>
                                          <p:attrName>ppt_y</p:attrName>
                                        </p:attrNameLst>
                                      </p:cBhvr>
                                    </p:animMotion>
                                  </p:childTnLst>
                                </p:cTn>
                              </p:par>
                            </p:childTnLst>
                          </p:cTn>
                        </p:par>
                      </p:childTnLst>
                    </p:cTn>
                  </p:par>
                  <p:par>
                    <p:cTn id="35" fill="hold">
                      <p:stCondLst>
                        <p:cond delay="indefinite"/>
                      </p:stCondLst>
                      <p:childTnLst>
                        <p:par>
                          <p:cTn id="36" fill="hold">
                            <p:stCondLst>
                              <p:cond delay="0"/>
                            </p:stCondLst>
                            <p:childTnLst>
                              <p:par>
                                <p:cTn id="37" presetID="0" presetClass="path" presetSubtype="0" accel="50000" decel="50000" fill="hold" grpId="0" nodeType="clickEffect">
                                  <p:stCondLst>
                                    <p:cond delay="0"/>
                                  </p:stCondLst>
                                  <p:childTnLst>
                                    <p:animMotion origin="layout" path="M -0.81276 0.26898 L -1.1957 0.42546 " pathEditMode="relative" ptsTypes="AA">
                                      <p:cBhvr>
                                        <p:cTn id="38" dur="2000" fill="hold"/>
                                        <p:tgtEl>
                                          <p:spTgt spid="19"/>
                                        </p:tgtEl>
                                        <p:attrNameLst>
                                          <p:attrName>ppt_x</p:attrName>
                                          <p:attrName>ppt_y</p:attrName>
                                        </p:attrNameLst>
                                      </p:cBhvr>
                                    </p:animMotion>
                                  </p:childTnLst>
                                </p:cTn>
                              </p:par>
                            </p:childTnLst>
                          </p:cTn>
                        </p:par>
                      </p:childTnLst>
                    </p:cTn>
                  </p:par>
                  <p:par>
                    <p:cTn id="39" fill="hold">
                      <p:stCondLst>
                        <p:cond delay="indefinite"/>
                      </p:stCondLst>
                      <p:childTnLst>
                        <p:par>
                          <p:cTn id="40" fill="hold">
                            <p:stCondLst>
                              <p:cond delay="0"/>
                            </p:stCondLst>
                            <p:childTnLst>
                              <p:par>
                                <p:cTn id="41" presetID="0" presetClass="path" presetSubtype="0" accel="50000" decel="50000" fill="hold" grpId="0" nodeType="clickEffect">
                                  <p:stCondLst>
                                    <p:cond delay="0"/>
                                  </p:stCondLst>
                                  <p:childTnLst>
                                    <p:animMotion origin="layout" path="M -0.00182 0.00324 L -0.84896 0.17199 " pathEditMode="relative" ptsTypes="AA">
                                      <p:cBhvr>
                                        <p:cTn id="42" dur="2000" fill="hold"/>
                                        <p:tgtEl>
                                          <p:spTgt spid="20"/>
                                        </p:tgtEl>
                                        <p:attrNameLst>
                                          <p:attrName>ppt_x</p:attrName>
                                          <p:attrName>ppt_y</p:attrName>
                                        </p:attrNameLst>
                                      </p:cBhvr>
                                    </p:animMotion>
                                  </p:childTnLst>
                                </p:cTn>
                              </p:par>
                            </p:childTnLst>
                          </p:cTn>
                        </p:par>
                      </p:childTnLst>
                    </p:cTn>
                  </p:par>
                  <p:par>
                    <p:cTn id="43" fill="hold">
                      <p:stCondLst>
                        <p:cond delay="indefinite"/>
                      </p:stCondLst>
                      <p:childTnLst>
                        <p:par>
                          <p:cTn id="44" fill="hold">
                            <p:stCondLst>
                              <p:cond delay="0"/>
                            </p:stCondLst>
                            <p:childTnLst>
                              <p:par>
                                <p:cTn id="45" presetID="0" presetClass="path" presetSubtype="0" accel="50000" decel="50000" fill="hold" grpId="0" nodeType="clickEffect">
                                  <p:stCondLst>
                                    <p:cond delay="0"/>
                                  </p:stCondLst>
                                  <p:childTnLst>
                                    <p:animMotion origin="layout" path="M -0.03958 -0.01482 L -0.29153 -0.66806 " pathEditMode="relative" ptsTypes="AA">
                                      <p:cBhvr>
                                        <p:cTn id="46" dur="2000" fill="hold"/>
                                        <p:tgtEl>
                                          <p:spTgt spid="2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19" grpId="0"/>
      <p:bldP spid="20" grpId="0"/>
      <p:bldP spid="2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990C251-7E89-E1B1-5079-7F5BB97BBCC6}"/>
              </a:ext>
            </a:extLst>
          </p:cNvPr>
          <p:cNvSpPr/>
          <p:nvPr/>
        </p:nvSpPr>
        <p:spPr>
          <a:xfrm>
            <a:off x="3697074" y="1057152"/>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10</a:t>
            </a:r>
          </a:p>
        </p:txBody>
      </p:sp>
      <p:sp>
        <p:nvSpPr>
          <p:cNvPr id="7" name="Rectangle 6">
            <a:extLst>
              <a:ext uri="{FF2B5EF4-FFF2-40B4-BE49-F238E27FC236}">
                <a16:creationId xmlns:a16="http://schemas.microsoft.com/office/drawing/2014/main" id="{8B79B30E-D8E9-B046-B54D-BBB874142E14}"/>
              </a:ext>
            </a:extLst>
          </p:cNvPr>
          <p:cNvSpPr/>
          <p:nvPr/>
        </p:nvSpPr>
        <p:spPr>
          <a:xfrm>
            <a:off x="5622927" y="1057152"/>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20</a:t>
            </a:r>
          </a:p>
        </p:txBody>
      </p:sp>
      <p:sp>
        <p:nvSpPr>
          <p:cNvPr id="8" name="Rectangle 7">
            <a:extLst>
              <a:ext uri="{FF2B5EF4-FFF2-40B4-BE49-F238E27FC236}">
                <a16:creationId xmlns:a16="http://schemas.microsoft.com/office/drawing/2014/main" id="{496A4D9A-70C1-19FB-A09E-68C7E4F4F6EE}"/>
              </a:ext>
            </a:extLst>
          </p:cNvPr>
          <p:cNvSpPr/>
          <p:nvPr/>
        </p:nvSpPr>
        <p:spPr>
          <a:xfrm>
            <a:off x="12572035" y="1439117"/>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30</a:t>
            </a:r>
          </a:p>
        </p:txBody>
      </p:sp>
      <p:sp>
        <p:nvSpPr>
          <p:cNvPr id="9" name="Rectangle 8">
            <a:extLst>
              <a:ext uri="{FF2B5EF4-FFF2-40B4-BE49-F238E27FC236}">
                <a16:creationId xmlns:a16="http://schemas.microsoft.com/office/drawing/2014/main" id="{1BBA57D7-402B-CDCD-E0E6-5FE2C9E7C3EE}"/>
              </a:ext>
            </a:extLst>
          </p:cNvPr>
          <p:cNvSpPr/>
          <p:nvPr/>
        </p:nvSpPr>
        <p:spPr>
          <a:xfrm>
            <a:off x="14472065" y="1439117"/>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56D0CB67-2455-8FA8-D34C-BD685AEEB1D7}"/>
              </a:ext>
            </a:extLst>
          </p:cNvPr>
          <p:cNvSpPr/>
          <p:nvPr/>
        </p:nvSpPr>
        <p:spPr>
          <a:xfrm>
            <a:off x="14460637" y="3167305"/>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50</a:t>
            </a:r>
          </a:p>
        </p:txBody>
      </p:sp>
      <p:sp>
        <p:nvSpPr>
          <p:cNvPr id="11" name="Rectangle 10">
            <a:extLst>
              <a:ext uri="{FF2B5EF4-FFF2-40B4-BE49-F238E27FC236}">
                <a16:creationId xmlns:a16="http://schemas.microsoft.com/office/drawing/2014/main" id="{D717A9D5-B57A-ED3C-B399-2206E4EB69B5}"/>
              </a:ext>
            </a:extLst>
          </p:cNvPr>
          <p:cNvSpPr/>
          <p:nvPr/>
        </p:nvSpPr>
        <p:spPr>
          <a:xfrm>
            <a:off x="12572035" y="3194611"/>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40</a:t>
            </a:r>
          </a:p>
        </p:txBody>
      </p:sp>
      <p:sp>
        <p:nvSpPr>
          <p:cNvPr id="3" name="TextBox 2">
            <a:extLst>
              <a:ext uri="{FF2B5EF4-FFF2-40B4-BE49-F238E27FC236}">
                <a16:creationId xmlns:a16="http://schemas.microsoft.com/office/drawing/2014/main" id="{B6702F56-71EA-B928-5247-EC35F509256F}"/>
              </a:ext>
            </a:extLst>
          </p:cNvPr>
          <p:cNvSpPr txBox="1"/>
          <p:nvPr/>
        </p:nvSpPr>
        <p:spPr>
          <a:xfrm>
            <a:off x="12572035" y="5301205"/>
            <a:ext cx="2961190" cy="369332"/>
          </a:xfrm>
          <a:prstGeom prst="rect">
            <a:avLst/>
          </a:prstGeom>
          <a:noFill/>
        </p:spPr>
        <p:txBody>
          <a:bodyPr wrap="square" rtlCol="0">
            <a:spAutoFit/>
          </a:bodyPr>
          <a:lstStyle/>
          <a:p>
            <a:r>
              <a:rPr lang="en-US" dirty="0"/>
              <a:t>These are the leaf nodes</a:t>
            </a:r>
          </a:p>
        </p:txBody>
      </p:sp>
      <p:cxnSp>
        <p:nvCxnSpPr>
          <p:cNvPr id="5" name="Straight Arrow Connector 4">
            <a:extLst>
              <a:ext uri="{FF2B5EF4-FFF2-40B4-BE49-F238E27FC236}">
                <a16:creationId xmlns:a16="http://schemas.microsoft.com/office/drawing/2014/main" id="{6E19F21D-BF49-2E4A-86C7-C11C06F79F77}"/>
              </a:ext>
            </a:extLst>
          </p:cNvPr>
          <p:cNvCxnSpPr>
            <a:cxnSpLocks/>
          </p:cNvCxnSpPr>
          <p:nvPr/>
        </p:nvCxnSpPr>
        <p:spPr>
          <a:xfrm flipH="1">
            <a:off x="12572035" y="-1396851"/>
            <a:ext cx="2687255" cy="258431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4" name="TextBox 13">
            <a:extLst>
              <a:ext uri="{FF2B5EF4-FFF2-40B4-BE49-F238E27FC236}">
                <a16:creationId xmlns:a16="http://schemas.microsoft.com/office/drawing/2014/main" id="{7780EEED-A870-D974-D38D-3E47FBBD4E01}"/>
              </a:ext>
            </a:extLst>
          </p:cNvPr>
          <p:cNvSpPr txBox="1"/>
          <p:nvPr/>
        </p:nvSpPr>
        <p:spPr>
          <a:xfrm>
            <a:off x="11182805" y="-733901"/>
            <a:ext cx="2334986" cy="369332"/>
          </a:xfrm>
          <a:prstGeom prst="rect">
            <a:avLst/>
          </a:prstGeom>
          <a:noFill/>
        </p:spPr>
        <p:txBody>
          <a:bodyPr wrap="square" rtlCol="0">
            <a:spAutoFit/>
          </a:bodyPr>
          <a:lstStyle/>
          <a:p>
            <a:r>
              <a:rPr lang="en-US" dirty="0"/>
              <a:t>This is the root node</a:t>
            </a:r>
          </a:p>
        </p:txBody>
      </p:sp>
      <p:sp>
        <p:nvSpPr>
          <p:cNvPr id="15" name="Left Brace 14">
            <a:extLst>
              <a:ext uri="{FF2B5EF4-FFF2-40B4-BE49-F238E27FC236}">
                <a16:creationId xmlns:a16="http://schemas.microsoft.com/office/drawing/2014/main" id="{24FE3E88-AB77-1F5D-2F79-EFF711FD1C2F}"/>
              </a:ext>
            </a:extLst>
          </p:cNvPr>
          <p:cNvSpPr/>
          <p:nvPr/>
        </p:nvSpPr>
        <p:spPr>
          <a:xfrm rot="16200000">
            <a:off x="5421088" y="3048264"/>
            <a:ext cx="800100" cy="9519557"/>
          </a:xfrm>
          <a:prstGeom prst="leftBrace">
            <a:avLst/>
          </a:prstGeom>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A83BF0D3-D3BA-48A3-22A3-298B124CC44F}"/>
              </a:ext>
            </a:extLst>
          </p:cNvPr>
          <p:cNvCxnSpPr>
            <a:cxnSpLocks/>
          </p:cNvCxnSpPr>
          <p:nvPr/>
        </p:nvCxnSpPr>
        <p:spPr>
          <a:xfrm>
            <a:off x="3461657" y="-2759529"/>
            <a:ext cx="4114800" cy="239496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9" name="TextBox 38">
            <a:extLst>
              <a:ext uri="{FF2B5EF4-FFF2-40B4-BE49-F238E27FC236}">
                <a16:creationId xmlns:a16="http://schemas.microsoft.com/office/drawing/2014/main" id="{601A41B3-3675-0477-10E0-C436C709C025}"/>
              </a:ext>
            </a:extLst>
          </p:cNvPr>
          <p:cNvSpPr txBox="1"/>
          <p:nvPr/>
        </p:nvSpPr>
        <p:spPr>
          <a:xfrm>
            <a:off x="8066314" y="-2269671"/>
            <a:ext cx="2514603" cy="646331"/>
          </a:xfrm>
          <a:prstGeom prst="rect">
            <a:avLst/>
          </a:prstGeom>
          <a:noFill/>
        </p:spPr>
        <p:txBody>
          <a:bodyPr wrap="square" rtlCol="0">
            <a:spAutoFit/>
          </a:bodyPr>
          <a:lstStyle/>
          <a:p>
            <a:r>
              <a:rPr lang="en-US" dirty="0"/>
              <a:t>While inserting 30, it becomes overflow</a:t>
            </a:r>
          </a:p>
        </p:txBody>
      </p:sp>
    </p:spTree>
    <p:extLst>
      <p:ext uri="{BB962C8B-B14F-4D97-AF65-F5344CB8AC3E}">
        <p14:creationId xmlns:p14="http://schemas.microsoft.com/office/powerpoint/2010/main" val="36558807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1+#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grpId="1" nodeType="clickEffect">
                                  <p:stCondLst>
                                    <p:cond delay="0"/>
                                  </p:stCondLst>
                                  <p:childTnLst>
                                    <p:animMotion origin="layout" path="M 0 0 L 0.01067 0.47847 " pathEditMode="relative" ptsTypes="AA">
                                      <p:cBhvr>
                                        <p:cTn id="18" dur="2000" fill="hold"/>
                                        <p:tgtEl>
                                          <p:spTgt spid="39"/>
                                        </p:tgtEl>
                                        <p:attrNameLst>
                                          <p:attrName>ppt_x</p:attrName>
                                          <p:attrName>ppt_y</p:attrName>
                                        </p:attrNameLst>
                                      </p:cBhvr>
                                    </p:animMotion>
                                  </p:childTnLst>
                                </p:cTn>
                              </p:par>
                            </p:childTnLst>
                          </p:cTn>
                        </p:par>
                      </p:childTnLst>
                    </p:cTn>
                  </p:par>
                  <p:par>
                    <p:cTn id="19" fill="hold">
                      <p:stCondLst>
                        <p:cond delay="indefinite"/>
                      </p:stCondLst>
                      <p:childTnLst>
                        <p:par>
                          <p:cTn id="20" fill="hold">
                            <p:stCondLst>
                              <p:cond delay="0"/>
                            </p:stCondLst>
                            <p:childTnLst>
                              <p:par>
                                <p:cTn id="21" presetID="50" presetClass="path" presetSubtype="0" accel="50000" decel="50000" fill="hold" grpId="1" nodeType="clickEffect">
                                  <p:stCondLst>
                                    <p:cond delay="0"/>
                                  </p:stCondLst>
                                  <p:childTnLst>
                                    <p:animMotion origin="layout" path="M 0.19701 -0.01342 L -0.03815 -0.01342 C -0.14336 -0.01342 -0.27292 0.12338 -0.27292 0.23496 L -0.27292 0.48403 " pathEditMode="relative" rAng="0" ptsTypes="AAAA">
                                      <p:cBhvr>
                                        <p:cTn id="22" dur="2000" fill="hold"/>
                                        <p:tgtEl>
                                          <p:spTgt spid="6"/>
                                        </p:tgtEl>
                                        <p:attrNameLst>
                                          <p:attrName>ppt_x</p:attrName>
                                          <p:attrName>ppt_y</p:attrName>
                                        </p:attrNameLst>
                                      </p:cBhvr>
                                      <p:rCtr x="-23503" y="24861"/>
                                    </p:animMotion>
                                  </p:childTnLst>
                                </p:cTn>
                              </p:par>
                              <p:par>
                                <p:cTn id="23" presetID="50" presetClass="path" presetSubtype="0" accel="50000" decel="50000" fill="hold" grpId="1" nodeType="withEffect">
                                  <p:stCondLst>
                                    <p:cond delay="0"/>
                                  </p:stCondLst>
                                  <p:childTnLst>
                                    <p:animMotion origin="layout" path="M -0.15885 0.00023 L -0.21523 0.00023 C -0.24049 0.00023 -0.27135 0.13241 -0.27135 0.23959 L -0.27135 0.48033 " pathEditMode="relative" rAng="0" ptsTypes="AAAA">
                                      <p:cBhvr>
                                        <p:cTn id="24" dur="2000" fill="hold"/>
                                        <p:tgtEl>
                                          <p:spTgt spid="7"/>
                                        </p:tgtEl>
                                        <p:attrNameLst>
                                          <p:attrName>ppt_x</p:attrName>
                                          <p:attrName>ppt_y</p:attrName>
                                        </p:attrNameLst>
                                      </p:cBhvr>
                                      <p:rCtr x="-5625" y="24005"/>
                                    </p:animMotion>
                                  </p:childTnLst>
                                </p:cTn>
                              </p:par>
                            </p:childTnLst>
                          </p:cTn>
                        </p:par>
                      </p:childTnLst>
                    </p:cTn>
                  </p:par>
                  <p:par>
                    <p:cTn id="25" fill="hold">
                      <p:stCondLst>
                        <p:cond delay="indefinite"/>
                      </p:stCondLst>
                      <p:childTnLst>
                        <p:par>
                          <p:cTn id="26" fill="hold">
                            <p:stCondLst>
                              <p:cond delay="0"/>
                            </p:stCondLst>
                            <p:childTnLst>
                              <p:par>
                                <p:cTn id="27" presetID="50" presetClass="path" presetSubtype="0" accel="50000" decel="50000" fill="hold" grpId="0" nodeType="clickEffect">
                                  <p:stCondLst>
                                    <p:cond delay="0"/>
                                  </p:stCondLst>
                                  <p:childTnLst>
                                    <p:animMotion origin="layout" path="M -0.25143 -0.0412 L -0.4901 -0.0412 C -0.59713 -0.0412 -0.72877 -0.04537 -0.72877 -0.04838 L -0.72877 -0.05556 " pathEditMode="relative" rAng="0" ptsTypes="AAAA">
                                      <p:cBhvr>
                                        <p:cTn id="28" dur="2000" fill="hold"/>
                                        <p:tgtEl>
                                          <p:spTgt spid="8"/>
                                        </p:tgtEl>
                                        <p:attrNameLst>
                                          <p:attrName>ppt_x</p:attrName>
                                          <p:attrName>ppt_y</p:attrName>
                                        </p:attrNameLst>
                                      </p:cBhvr>
                                      <p:rCtr x="-23867" y="-718"/>
                                    </p:animMotion>
                                  </p:childTnLst>
                                </p:cTn>
                              </p:par>
                            </p:childTnLst>
                          </p:cTn>
                        </p:par>
                      </p:childTnLst>
                    </p:cTn>
                  </p:par>
                  <p:par>
                    <p:cTn id="29" fill="hold">
                      <p:stCondLst>
                        <p:cond delay="indefinite"/>
                      </p:stCondLst>
                      <p:childTnLst>
                        <p:par>
                          <p:cTn id="30" fill="hold">
                            <p:stCondLst>
                              <p:cond delay="0"/>
                            </p:stCondLst>
                            <p:childTnLst>
                              <p:par>
                                <p:cTn id="31" presetID="0" presetClass="path" presetSubtype="0" accel="50000" decel="50000" fill="hold" grpId="0" nodeType="clickEffect">
                                  <p:stCondLst>
                                    <p:cond delay="0"/>
                                  </p:stCondLst>
                                  <p:childTnLst>
                                    <p:animMotion origin="layout" path="M -0.01198 0.54931 L 0.17279 0.04699 " pathEditMode="relative" ptsTypes="AA">
                                      <p:cBhvr>
                                        <p:cTn id="32" dur="750" fill="hold"/>
                                        <p:tgtEl>
                                          <p:spTgt spid="39"/>
                                        </p:tgtEl>
                                        <p:attrNameLst>
                                          <p:attrName>ppt_x</p:attrName>
                                          <p:attrName>ppt_y</p:attrName>
                                        </p:attrNameLst>
                                      </p:cBhvr>
                                    </p:animMotion>
                                  </p:childTnLst>
                                </p:cTn>
                              </p:par>
                            </p:childTnLst>
                          </p:cTn>
                        </p:par>
                      </p:childTnLst>
                    </p:cTn>
                  </p:par>
                  <p:par>
                    <p:cTn id="33" fill="hold">
                      <p:stCondLst>
                        <p:cond delay="indefinite"/>
                      </p:stCondLst>
                      <p:childTnLst>
                        <p:par>
                          <p:cTn id="34" fill="hold">
                            <p:stCondLst>
                              <p:cond delay="0"/>
                            </p:stCondLst>
                            <p:childTnLst>
                              <p:par>
                                <p:cTn id="35" presetID="0" presetClass="path" presetSubtype="0" accel="50000" decel="50000" fill="hold" nodeType="clickEffect">
                                  <p:stCondLst>
                                    <p:cond delay="0"/>
                                  </p:stCondLst>
                                  <p:childTnLst>
                                    <p:animMotion origin="layout" path="M -0.08269 0.02801 L -0.94414 0.46158 " pathEditMode="relative" rAng="0" ptsTypes="AA">
                                      <p:cBhvr>
                                        <p:cTn id="36" dur="750" fill="hold"/>
                                        <p:tgtEl>
                                          <p:spTgt spid="5"/>
                                        </p:tgtEl>
                                        <p:attrNameLst>
                                          <p:attrName>ppt_x</p:attrName>
                                          <p:attrName>ppt_y</p:attrName>
                                        </p:attrNameLst>
                                      </p:cBhvr>
                                      <p:rCtr x="-43073" y="21667"/>
                                    </p:animMotion>
                                  </p:childTnLst>
                                </p:cTn>
                              </p:par>
                            </p:childTnLst>
                          </p:cTn>
                        </p:par>
                      </p:childTnLst>
                    </p:cTn>
                  </p:par>
                  <p:par>
                    <p:cTn id="37" fill="hold">
                      <p:stCondLst>
                        <p:cond delay="indefinite"/>
                      </p:stCondLst>
                      <p:childTnLst>
                        <p:par>
                          <p:cTn id="38" fill="hold">
                            <p:stCondLst>
                              <p:cond delay="0"/>
                            </p:stCondLst>
                            <p:childTnLst>
                              <p:par>
                                <p:cTn id="39" presetID="50" presetClass="path" presetSubtype="0" accel="50000" decel="50000" fill="hold" grpId="0" nodeType="clickEffect">
                                  <p:stCondLst>
                                    <p:cond delay="0"/>
                                  </p:stCondLst>
                                  <p:childTnLst>
                                    <p:animMotion origin="layout" path="M -0.25247 -0.03287 L -0.4914 -0.03287 C -0.5983 -0.03287 -0.72994 -0.03958 -0.72994 -0.04445 L -0.72994 -0.05556 " pathEditMode="relative" rAng="0" ptsTypes="AAAA">
                                      <p:cBhvr>
                                        <p:cTn id="40" dur="2000" fill="hold"/>
                                        <p:tgtEl>
                                          <p:spTgt spid="9"/>
                                        </p:tgtEl>
                                        <p:attrNameLst>
                                          <p:attrName>ppt_x</p:attrName>
                                          <p:attrName>ppt_y</p:attrName>
                                        </p:attrNameLst>
                                      </p:cBhvr>
                                      <p:rCtr x="-23880" y="-1134"/>
                                    </p:animMotion>
                                  </p:childTnLst>
                                </p:cTn>
                              </p:par>
                            </p:childTnLst>
                          </p:cTn>
                        </p:par>
                      </p:childTnLst>
                    </p:cTn>
                  </p:par>
                  <p:par>
                    <p:cTn id="41" fill="hold">
                      <p:stCondLst>
                        <p:cond delay="indefinite"/>
                      </p:stCondLst>
                      <p:childTnLst>
                        <p:par>
                          <p:cTn id="42" fill="hold">
                            <p:stCondLst>
                              <p:cond delay="0"/>
                            </p:stCondLst>
                            <p:childTnLst>
                              <p:par>
                                <p:cTn id="43" presetID="0" presetClass="path" presetSubtype="0" accel="50000" decel="50000" fill="hold" nodeType="clickEffect">
                                  <p:stCondLst>
                                    <p:cond delay="0"/>
                                  </p:stCondLst>
                                  <p:childTnLst>
                                    <p:animMotion origin="layout" path="M -0.08567 -0.1544 L 0.12032 0.67408 " pathEditMode="relative" rAng="0" ptsTypes="AA">
                                      <p:cBhvr>
                                        <p:cTn id="44" dur="750" fill="hold"/>
                                        <p:tgtEl>
                                          <p:spTgt spid="18"/>
                                        </p:tgtEl>
                                        <p:attrNameLst>
                                          <p:attrName>ppt_x</p:attrName>
                                          <p:attrName>ppt_y</p:attrName>
                                        </p:attrNameLst>
                                      </p:cBhvr>
                                      <p:rCtr x="10299" y="41412"/>
                                    </p:animMotion>
                                  </p:childTnLst>
                                </p:cTn>
                              </p:par>
                            </p:childTnLst>
                          </p:cTn>
                        </p:par>
                      </p:childTnLst>
                    </p:cTn>
                  </p:par>
                  <p:par>
                    <p:cTn id="45" fill="hold">
                      <p:stCondLst>
                        <p:cond delay="indefinite"/>
                      </p:stCondLst>
                      <p:childTnLst>
                        <p:par>
                          <p:cTn id="46" fill="hold">
                            <p:stCondLst>
                              <p:cond delay="0"/>
                            </p:stCondLst>
                            <p:childTnLst>
                              <p:par>
                                <p:cTn id="47" presetID="50" presetClass="path" presetSubtype="0" accel="50000" decel="50000" fill="hold" grpId="0" nodeType="clickEffect">
                                  <p:stCondLst>
                                    <p:cond delay="0"/>
                                  </p:stCondLst>
                                  <p:childTnLst>
                                    <p:animMotion origin="layout" path="M -0.06549 0.05162 L -0.27421 0.05162 C -0.36783 0.05162 -0.48294 0.08217 -0.48294 0.10717 L -0.48294 0.16296 " pathEditMode="relative" rAng="0" ptsTypes="AAAA">
                                      <p:cBhvr>
                                        <p:cTn id="48" dur="2000" fill="hold"/>
                                        <p:tgtEl>
                                          <p:spTgt spid="11"/>
                                        </p:tgtEl>
                                        <p:attrNameLst>
                                          <p:attrName>ppt_x</p:attrName>
                                          <p:attrName>ppt_y</p:attrName>
                                        </p:attrNameLst>
                                      </p:cBhvr>
                                      <p:rCtr x="-20872" y="5556"/>
                                    </p:animMotion>
                                  </p:childTnLst>
                                </p:cTn>
                              </p:par>
                            </p:childTnLst>
                          </p:cTn>
                        </p:par>
                      </p:childTnLst>
                    </p:cTn>
                  </p:par>
                  <p:par>
                    <p:cTn id="49" fill="hold">
                      <p:stCondLst>
                        <p:cond delay="indefinite"/>
                      </p:stCondLst>
                      <p:childTnLst>
                        <p:par>
                          <p:cTn id="50" fill="hold">
                            <p:stCondLst>
                              <p:cond delay="0"/>
                            </p:stCondLst>
                            <p:childTnLst>
                              <p:par>
                                <p:cTn id="51" presetID="50" presetClass="path" presetSubtype="0" accel="50000" decel="50000" fill="hold" grpId="0" nodeType="clickEffect">
                                  <p:stCondLst>
                                    <p:cond delay="0"/>
                                  </p:stCondLst>
                                  <p:childTnLst>
                                    <p:animMotion origin="layout" path="M -0.06549 -0.00972 L -0.27383 -0.00972 C -0.36705 -0.00972 -0.48203 0.03704 -0.48203 0.07546 L -0.48203 0.16134 " pathEditMode="relative" rAng="0" ptsTypes="AAAA">
                                      <p:cBhvr>
                                        <p:cTn id="52" dur="2000" fill="hold"/>
                                        <p:tgtEl>
                                          <p:spTgt spid="10"/>
                                        </p:tgtEl>
                                        <p:attrNameLst>
                                          <p:attrName>ppt_x</p:attrName>
                                          <p:attrName>ppt_y</p:attrName>
                                        </p:attrNameLst>
                                      </p:cBhvr>
                                      <p:rCtr x="-20833" y="8542"/>
                                    </p:animMotion>
                                  </p:childTnLst>
                                </p:cTn>
                              </p:par>
                            </p:childTnLst>
                          </p:cTn>
                        </p:par>
                      </p:childTnLst>
                    </p:cTn>
                  </p:par>
                  <p:par>
                    <p:cTn id="53" fill="hold">
                      <p:stCondLst>
                        <p:cond delay="indefinite"/>
                      </p:stCondLst>
                      <p:childTnLst>
                        <p:par>
                          <p:cTn id="54" fill="hold">
                            <p:stCondLst>
                              <p:cond delay="0"/>
                            </p:stCondLst>
                            <p:childTnLst>
                              <p:par>
                                <p:cTn id="55" presetID="42" presetClass="path" presetSubtype="0" accel="50000" decel="50000" fill="hold" grpId="0" nodeType="clickEffect">
                                  <p:stCondLst>
                                    <p:cond delay="0"/>
                                  </p:stCondLst>
                                  <p:childTnLst>
                                    <p:animMotion origin="layout" path="M 0.0073 0.20208 L -0.00599 -0.33612 " pathEditMode="relative" rAng="0" ptsTypes="AA">
                                      <p:cBhvr>
                                        <p:cTn id="56" dur="2000" fill="hold"/>
                                        <p:tgtEl>
                                          <p:spTgt spid="15"/>
                                        </p:tgtEl>
                                        <p:attrNameLst>
                                          <p:attrName>ppt_x</p:attrName>
                                          <p:attrName>ppt_y</p:attrName>
                                        </p:attrNameLst>
                                      </p:cBhvr>
                                      <p:rCtr x="-664" y="-26921"/>
                                    </p:animMotion>
                                  </p:childTnLst>
                                </p:cTn>
                              </p:par>
                            </p:childTnLst>
                          </p:cTn>
                        </p:par>
                      </p:childTnLst>
                    </p:cTn>
                  </p:par>
                  <p:par>
                    <p:cTn id="57" fill="hold">
                      <p:stCondLst>
                        <p:cond delay="indefinite"/>
                      </p:stCondLst>
                      <p:childTnLst>
                        <p:par>
                          <p:cTn id="58" fill="hold">
                            <p:stCondLst>
                              <p:cond delay="0"/>
                            </p:stCondLst>
                            <p:childTnLst>
                              <p:par>
                                <p:cTn id="59" presetID="42" presetClass="path" presetSubtype="0" accel="50000" decel="50000" fill="hold" grpId="0" nodeType="clickEffect">
                                  <p:stCondLst>
                                    <p:cond delay="0"/>
                                  </p:stCondLst>
                                  <p:childTnLst>
                                    <p:animMotion origin="layout" path="M -4.16667E-6 1.48148E-6 L -0.67174 0.10139 " pathEditMode="relative" rAng="0" ptsTypes="AA">
                                      <p:cBhvr>
                                        <p:cTn id="60" dur="2000" fill="hold"/>
                                        <p:tgtEl>
                                          <p:spTgt spid="3"/>
                                        </p:tgtEl>
                                        <p:attrNameLst>
                                          <p:attrName>ppt_x</p:attrName>
                                          <p:attrName>ppt_y</p:attrName>
                                        </p:attrNameLst>
                                      </p:cBhvr>
                                      <p:rCtr x="-33594" y="5069"/>
                                    </p:animMotion>
                                  </p:childTnLst>
                                </p:cTn>
                              </p:par>
                            </p:childTnLst>
                          </p:cTn>
                        </p:par>
                      </p:childTnLst>
                    </p:cTn>
                  </p:par>
                  <p:par>
                    <p:cTn id="61" fill="hold">
                      <p:stCondLst>
                        <p:cond delay="indefinite"/>
                      </p:stCondLst>
                      <p:childTnLst>
                        <p:par>
                          <p:cTn id="62" fill="hold">
                            <p:stCondLst>
                              <p:cond delay="0"/>
                            </p:stCondLst>
                            <p:childTnLst>
                              <p:par>
                                <p:cTn id="63" presetID="0" presetClass="path" presetSubtype="0" accel="50000" decel="50000" fill="hold" grpId="0" nodeType="clickEffect">
                                  <p:stCondLst>
                                    <p:cond delay="0"/>
                                  </p:stCondLst>
                                  <p:childTnLst>
                                    <p:animMotion origin="layout" path="M -0.09414 0.00162 L -0.55169 0.15393 " pathEditMode="relative" rAng="0" ptsTypes="AA">
                                      <p:cBhvr>
                                        <p:cTn id="64" dur="2000" fill="hold"/>
                                        <p:tgtEl>
                                          <p:spTgt spid="14"/>
                                        </p:tgtEl>
                                        <p:attrNameLst>
                                          <p:attrName>ppt_x</p:attrName>
                                          <p:attrName>ppt_y</p:attrName>
                                        </p:attrNameLst>
                                      </p:cBhvr>
                                      <p:rCtr x="-22878" y="761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9" grpId="0" animBg="1"/>
      <p:bldP spid="10" grpId="0" animBg="1"/>
      <p:bldP spid="11" grpId="0" animBg="1"/>
      <p:bldP spid="3" grpId="0"/>
      <p:bldP spid="14" grpId="0"/>
      <p:bldP spid="15" grpId="0" animBg="1"/>
      <p:bldP spid="39" grpId="0"/>
      <p:bldP spid="39"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0B80B-772B-8685-972D-741854C04B5D}"/>
              </a:ext>
            </a:extLst>
          </p:cNvPr>
          <p:cNvSpPr>
            <a:spLocks noGrp="1"/>
          </p:cNvSpPr>
          <p:nvPr>
            <p:ph type="title"/>
          </p:nvPr>
        </p:nvSpPr>
        <p:spPr>
          <a:xfrm>
            <a:off x="1054213" y="463207"/>
            <a:ext cx="6308775" cy="2049620"/>
          </a:xfrm>
        </p:spPr>
        <p:txBody>
          <a:bodyPr vert="horz" lIns="91440" tIns="45720" rIns="91440" bIns="45720" rtlCol="0" anchor="t">
            <a:normAutofit/>
          </a:bodyPr>
          <a:lstStyle/>
          <a:p>
            <a:r>
              <a:rPr lang="en-US" sz="4700" b="1" kern="1200" cap="none" baseline="0">
                <a:solidFill>
                  <a:schemeClr val="tx1"/>
                </a:solidFill>
                <a:latin typeface="+mj-lt"/>
                <a:ea typeface="+mj-ea"/>
                <a:cs typeface="+mj-cs"/>
              </a:rPr>
              <a:t>Searching in B+ tree with bloom filter</a:t>
            </a:r>
          </a:p>
        </p:txBody>
      </p:sp>
      <p:sp>
        <p:nvSpPr>
          <p:cNvPr id="3" name="TextBox 2">
            <a:extLst>
              <a:ext uri="{FF2B5EF4-FFF2-40B4-BE49-F238E27FC236}">
                <a16:creationId xmlns:a16="http://schemas.microsoft.com/office/drawing/2014/main" id="{C8608D0B-00E6-0F31-10DC-28180BCCFF7E}"/>
              </a:ext>
            </a:extLst>
          </p:cNvPr>
          <p:cNvSpPr txBox="1"/>
          <p:nvPr/>
        </p:nvSpPr>
        <p:spPr>
          <a:xfrm>
            <a:off x="1052892" y="2011628"/>
            <a:ext cx="6223996" cy="4053505"/>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fontScale="92500" lnSpcReduction="10000"/>
          </a:bodyPr>
          <a:lstStyle/>
          <a:p>
            <a:pPr indent="-228600">
              <a:lnSpc>
                <a:spcPct val="120000"/>
              </a:lnSpc>
              <a:spcAft>
                <a:spcPts val="600"/>
              </a:spcAft>
              <a:buFont typeface="Neue Haas Grotesk Text Pro" panose="020B0504020202020204" pitchFamily="34" charset="0"/>
              <a:buChar char="-"/>
            </a:pPr>
            <a:r>
              <a:rPr lang="en-US" dirty="0"/>
              <a:t>In the inserted B+ tree, we are going to search the element 30 and 60.</a:t>
            </a:r>
          </a:p>
          <a:p>
            <a:pPr indent="-228600">
              <a:lnSpc>
                <a:spcPct val="120000"/>
              </a:lnSpc>
              <a:spcAft>
                <a:spcPts val="600"/>
              </a:spcAft>
              <a:buFont typeface="Neue Haas Grotesk Text Pro" panose="020B0504020202020204" pitchFamily="34" charset="0"/>
              <a:buChar char="-"/>
            </a:pPr>
            <a:endParaRPr lang="en-US" dirty="0"/>
          </a:p>
          <a:p>
            <a:pPr indent="-228600">
              <a:lnSpc>
                <a:spcPct val="120000"/>
              </a:lnSpc>
              <a:spcAft>
                <a:spcPts val="600"/>
              </a:spcAft>
              <a:buFont typeface="Neue Haas Grotesk Text Pro" panose="020B0504020202020204" pitchFamily="34" charset="0"/>
              <a:buChar char="-"/>
            </a:pPr>
            <a:endParaRPr lang="en-US" dirty="0"/>
          </a:p>
          <a:p>
            <a:pPr indent="-228600">
              <a:lnSpc>
                <a:spcPct val="120000"/>
              </a:lnSpc>
              <a:spcAft>
                <a:spcPts val="600"/>
              </a:spcAft>
              <a:buFont typeface="Neue Haas Grotesk Text Pro" panose="020B0504020202020204" pitchFamily="34" charset="0"/>
              <a:buChar char="-"/>
            </a:pPr>
            <a:endParaRPr lang="en-US" dirty="0"/>
          </a:p>
          <a:p>
            <a:pPr indent="-228600">
              <a:lnSpc>
                <a:spcPct val="120000"/>
              </a:lnSpc>
              <a:spcAft>
                <a:spcPts val="600"/>
              </a:spcAft>
              <a:buFont typeface="Neue Haas Grotesk Text Pro" panose="020B0504020202020204" pitchFamily="34" charset="0"/>
              <a:buChar char="-"/>
            </a:pPr>
            <a:r>
              <a:rPr lang="en-US" dirty="0"/>
              <a:t>30 mod 5 = 0</a:t>
            </a:r>
          </a:p>
          <a:p>
            <a:pPr indent="-228600">
              <a:lnSpc>
                <a:spcPct val="120000"/>
              </a:lnSpc>
              <a:spcAft>
                <a:spcPts val="600"/>
              </a:spcAft>
              <a:buFont typeface="Neue Haas Grotesk Text Pro" panose="020B0504020202020204" pitchFamily="34" charset="0"/>
              <a:buChar char="-"/>
            </a:pPr>
            <a:r>
              <a:rPr lang="en-US" dirty="0"/>
              <a:t>So, it is </a:t>
            </a:r>
            <a:r>
              <a:rPr lang="en-US" b="1" dirty="0"/>
              <a:t>false positive</a:t>
            </a:r>
            <a:r>
              <a:rPr lang="en-US" dirty="0"/>
              <a:t>. It might be there or not be there, so we are finding by searching method.</a:t>
            </a:r>
          </a:p>
          <a:p>
            <a:pPr indent="-228600">
              <a:lnSpc>
                <a:spcPct val="120000"/>
              </a:lnSpc>
              <a:spcAft>
                <a:spcPts val="600"/>
              </a:spcAft>
              <a:buFont typeface="Neue Haas Grotesk Text Pro" panose="020B0504020202020204" pitchFamily="34" charset="0"/>
              <a:buChar char="-"/>
            </a:pPr>
            <a:r>
              <a:rPr lang="en-US" dirty="0"/>
              <a:t>60 mod 5 = 0</a:t>
            </a:r>
          </a:p>
          <a:p>
            <a:pPr indent="-228600">
              <a:lnSpc>
                <a:spcPct val="120000"/>
              </a:lnSpc>
              <a:spcAft>
                <a:spcPts val="600"/>
              </a:spcAft>
              <a:buFont typeface="Neue Haas Grotesk Text Pro" panose="020B0504020202020204" pitchFamily="34" charset="0"/>
              <a:buChar char="-"/>
            </a:pPr>
            <a:r>
              <a:rPr lang="en-US" dirty="0"/>
              <a:t>It is </a:t>
            </a:r>
            <a:r>
              <a:rPr lang="en-US" b="1" dirty="0"/>
              <a:t>false positive</a:t>
            </a:r>
            <a:r>
              <a:rPr lang="en-US" dirty="0"/>
              <a:t>. It might be there or not be there, so we are finding by searching method.</a:t>
            </a:r>
          </a:p>
          <a:p>
            <a:pPr indent="-228600">
              <a:lnSpc>
                <a:spcPct val="120000"/>
              </a:lnSpc>
              <a:spcAft>
                <a:spcPts val="600"/>
              </a:spcAft>
              <a:buFont typeface="Neue Haas Grotesk Text Pro" panose="020B0504020202020204" pitchFamily="34" charset="0"/>
              <a:buChar char="-"/>
            </a:pPr>
            <a:endParaRPr lang="en-US" dirty="0"/>
          </a:p>
        </p:txBody>
      </p:sp>
      <p:pic>
        <p:nvPicPr>
          <p:cNvPr id="19" name="Picture 4" descr="Spring flowers">
            <a:extLst>
              <a:ext uri="{FF2B5EF4-FFF2-40B4-BE49-F238E27FC236}">
                <a16:creationId xmlns:a16="http://schemas.microsoft.com/office/drawing/2014/main" id="{BAFBF1FE-094B-499C-DE98-CFD784B967F3}"/>
              </a:ext>
            </a:extLst>
          </p:cNvPr>
          <p:cNvPicPr>
            <a:picLocks noChangeAspect="1"/>
          </p:cNvPicPr>
          <p:nvPr/>
        </p:nvPicPr>
        <p:blipFill rotWithShape="1">
          <a:blip r:embed="rId2"/>
          <a:srcRect l="9129" r="55271" b="-1"/>
          <a:stretch/>
        </p:blipFill>
        <p:spPr>
          <a:xfrm>
            <a:off x="8534400" y="10"/>
            <a:ext cx="3657601" cy="6857990"/>
          </a:xfrm>
          <a:prstGeom prst="rect">
            <a:avLst/>
          </a:prstGeom>
        </p:spPr>
      </p:pic>
      <p:pic>
        <p:nvPicPr>
          <p:cNvPr id="5" name="Picture 4">
            <a:extLst>
              <a:ext uri="{FF2B5EF4-FFF2-40B4-BE49-F238E27FC236}">
                <a16:creationId xmlns:a16="http://schemas.microsoft.com/office/drawing/2014/main" id="{057961EC-4334-67F7-DDA4-1D4BFB5B54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950" y="2757058"/>
            <a:ext cx="6997632" cy="761646"/>
          </a:xfrm>
          <a:prstGeom prst="rect">
            <a:avLst/>
          </a:prstGeom>
        </p:spPr>
      </p:pic>
    </p:spTree>
    <p:extLst>
      <p:ext uri="{BB962C8B-B14F-4D97-AF65-F5344CB8AC3E}">
        <p14:creationId xmlns:p14="http://schemas.microsoft.com/office/powerpoint/2010/main" val="15532177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30</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40</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C7153EF8-789A-0719-D2CF-D8062612D85F}"/>
              </a:ext>
            </a:extLst>
          </p:cNvPr>
          <p:cNvSpPr txBox="1"/>
          <p:nvPr/>
        </p:nvSpPr>
        <p:spPr>
          <a:xfrm>
            <a:off x="9160328" y="-849086"/>
            <a:ext cx="1681843" cy="369332"/>
          </a:xfrm>
          <a:prstGeom prst="rect">
            <a:avLst/>
          </a:prstGeom>
          <a:noFill/>
        </p:spPr>
        <p:txBody>
          <a:bodyPr wrap="square" rtlCol="0">
            <a:spAutoFit/>
          </a:bodyPr>
          <a:lstStyle/>
          <a:p>
            <a:r>
              <a:rPr lang="en-US" dirty="0"/>
              <a:t>Search key =30</a:t>
            </a:r>
          </a:p>
        </p:txBody>
      </p:sp>
    </p:spTree>
    <p:extLst>
      <p:ext uri="{BB962C8B-B14F-4D97-AF65-F5344CB8AC3E}">
        <p14:creationId xmlns:p14="http://schemas.microsoft.com/office/powerpoint/2010/main" val="135608861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0" presetClass="path" presetSubtype="0" accel="50000" decel="50000" fill="hold" grpId="0" nodeType="clickEffect">
                                  <p:stCondLst>
                                    <p:cond delay="0"/>
                                  </p:stCondLst>
                                  <p:childTnLst>
                                    <p:animMotion origin="layout" path="M 0 0 L 0 0.25602 " pathEditMode="relative" ptsTypes="AA">
                                      <p:cBhvr>
                                        <p:cTn id="42"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30</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40</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C7153EF8-789A-0719-D2CF-D8062612D85F}"/>
              </a:ext>
            </a:extLst>
          </p:cNvPr>
          <p:cNvSpPr txBox="1"/>
          <p:nvPr/>
        </p:nvSpPr>
        <p:spPr>
          <a:xfrm>
            <a:off x="9927771" y="-865415"/>
            <a:ext cx="2759529" cy="369332"/>
          </a:xfrm>
          <a:prstGeom prst="rect">
            <a:avLst/>
          </a:prstGeom>
          <a:noFill/>
        </p:spPr>
        <p:txBody>
          <a:bodyPr wrap="square" rtlCol="0">
            <a:spAutoFit/>
          </a:bodyPr>
          <a:lstStyle/>
          <a:p>
            <a:r>
              <a:rPr lang="en-US" dirty="0">
                <a:latin typeface="Times" pitchFamily="2" charset="0"/>
              </a:rPr>
              <a:t>Searching from root node</a:t>
            </a:r>
          </a:p>
        </p:txBody>
      </p:sp>
    </p:spTree>
    <p:extLst>
      <p:ext uri="{BB962C8B-B14F-4D97-AF65-F5344CB8AC3E}">
        <p14:creationId xmlns:p14="http://schemas.microsoft.com/office/powerpoint/2010/main" val="27913924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39088 -0.11922 L -0.47591 0.17268 " pathEditMode="relative" rAng="0" ptsTypes="AA">
                                      <p:cBhvr>
                                        <p:cTn id="6" dur="2000" fill="hold"/>
                                        <p:tgtEl>
                                          <p:spTgt spid="2"/>
                                        </p:tgtEl>
                                        <p:attrNameLst>
                                          <p:attrName>ppt_x</p:attrName>
                                          <p:attrName>ppt_y</p:attrName>
                                        </p:attrNameLst>
                                      </p:cBhvr>
                                      <p:rCtr x="-4258" y="1460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30</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40</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9" name="TextBox 8">
            <a:extLst>
              <a:ext uri="{FF2B5EF4-FFF2-40B4-BE49-F238E27FC236}">
                <a16:creationId xmlns:a16="http://schemas.microsoft.com/office/drawing/2014/main" id="{6D3B8480-DD04-331D-9C95-054786E22EBF}"/>
              </a:ext>
            </a:extLst>
          </p:cNvPr>
          <p:cNvSpPr txBox="1"/>
          <p:nvPr/>
        </p:nvSpPr>
        <p:spPr>
          <a:xfrm>
            <a:off x="8882743" y="942297"/>
            <a:ext cx="2694214" cy="646331"/>
          </a:xfrm>
          <a:prstGeom prst="rect">
            <a:avLst/>
          </a:prstGeom>
          <a:noFill/>
        </p:spPr>
        <p:txBody>
          <a:bodyPr wrap="square" rtlCol="0">
            <a:spAutoFit/>
          </a:bodyPr>
          <a:lstStyle/>
          <a:p>
            <a:r>
              <a:rPr lang="en-US" dirty="0">
                <a:latin typeface="Times" pitchFamily="2" charset="0"/>
              </a:rPr>
              <a:t>The Search key is same as the root node</a:t>
            </a:r>
          </a:p>
        </p:txBody>
      </p:sp>
      <p:sp>
        <p:nvSpPr>
          <p:cNvPr id="11" name="TextBox 10">
            <a:extLst>
              <a:ext uri="{FF2B5EF4-FFF2-40B4-BE49-F238E27FC236}">
                <a16:creationId xmlns:a16="http://schemas.microsoft.com/office/drawing/2014/main" id="{6EC6DCDF-C9B1-8A58-39C4-2ABCFA935EE0}"/>
              </a:ext>
            </a:extLst>
          </p:cNvPr>
          <p:cNvSpPr txBox="1"/>
          <p:nvPr/>
        </p:nvSpPr>
        <p:spPr>
          <a:xfrm>
            <a:off x="9911442" y="7413171"/>
            <a:ext cx="3624944" cy="646331"/>
          </a:xfrm>
          <a:prstGeom prst="rect">
            <a:avLst/>
          </a:prstGeom>
          <a:noFill/>
        </p:spPr>
        <p:txBody>
          <a:bodyPr wrap="square" rtlCol="0">
            <a:spAutoFit/>
          </a:bodyPr>
          <a:lstStyle/>
          <a:p>
            <a:r>
              <a:rPr lang="en-US" sz="3600" dirty="0"/>
              <a:t>RETURNS TRUE</a:t>
            </a:r>
          </a:p>
        </p:txBody>
      </p:sp>
    </p:spTree>
    <p:extLst>
      <p:ext uri="{BB962C8B-B14F-4D97-AF65-F5344CB8AC3E}">
        <p14:creationId xmlns:p14="http://schemas.microsoft.com/office/powerpoint/2010/main" val="3665559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3685 -0.30116 L -0.00872 0.00116 " pathEditMode="relative" rAng="0" ptsTypes="AA">
                                      <p:cBhvr>
                                        <p:cTn id="6" dur="1000" fill="hold"/>
                                        <p:tgtEl>
                                          <p:spTgt spid="9"/>
                                        </p:tgtEl>
                                        <p:attrNameLst>
                                          <p:attrName>ppt_x</p:attrName>
                                          <p:attrName>ppt_y</p:attrName>
                                        </p:attrNameLst>
                                      </p:cBhvr>
                                      <p:rCtr x="-2279" y="15116"/>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0.05938 -0.0581 L -0.45846 -0.27894 " pathEditMode="relative" rAng="0" ptsTypes="AA">
                                      <p:cBhvr>
                                        <p:cTn id="10" dur="1000" fill="hold"/>
                                        <p:tgtEl>
                                          <p:spTgt spid="11"/>
                                        </p:tgtEl>
                                        <p:attrNameLst>
                                          <p:attrName>ppt_x</p:attrName>
                                          <p:attrName>ppt_y</p:attrName>
                                        </p:attrNameLst>
                                      </p:cBhvr>
                                      <p:rCtr x="-19961" y="-1104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30</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40</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C7153EF8-789A-0719-D2CF-D8062612D85F}"/>
              </a:ext>
            </a:extLst>
          </p:cNvPr>
          <p:cNvSpPr txBox="1"/>
          <p:nvPr/>
        </p:nvSpPr>
        <p:spPr>
          <a:xfrm>
            <a:off x="9062357" y="-816429"/>
            <a:ext cx="1681843" cy="369332"/>
          </a:xfrm>
          <a:prstGeom prst="rect">
            <a:avLst/>
          </a:prstGeom>
          <a:noFill/>
        </p:spPr>
        <p:txBody>
          <a:bodyPr wrap="square" rtlCol="0">
            <a:spAutoFit/>
          </a:bodyPr>
          <a:lstStyle/>
          <a:p>
            <a:r>
              <a:rPr lang="en-US" dirty="0"/>
              <a:t>Search key =60</a:t>
            </a:r>
          </a:p>
        </p:txBody>
      </p:sp>
    </p:spTree>
    <p:extLst>
      <p:ext uri="{BB962C8B-B14F-4D97-AF65-F5344CB8AC3E}">
        <p14:creationId xmlns:p14="http://schemas.microsoft.com/office/powerpoint/2010/main" val="213816592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0" presetClass="path" presetSubtype="0" accel="50000" decel="50000" fill="hold" grpId="0" nodeType="clickEffect">
                                  <p:stCondLst>
                                    <p:cond delay="0"/>
                                  </p:stCondLst>
                                  <p:childTnLst>
                                    <p:animMotion origin="layout" path="M 0 0 L -0.02682 0.24884 " pathEditMode="relative" ptsTypes="AA">
                                      <p:cBhvr>
                                        <p:cTn id="42"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30</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40</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C7153EF8-789A-0719-D2CF-D8062612D85F}"/>
              </a:ext>
            </a:extLst>
          </p:cNvPr>
          <p:cNvSpPr txBox="1"/>
          <p:nvPr/>
        </p:nvSpPr>
        <p:spPr>
          <a:xfrm>
            <a:off x="9927771" y="-865415"/>
            <a:ext cx="2759529" cy="369332"/>
          </a:xfrm>
          <a:prstGeom prst="rect">
            <a:avLst/>
          </a:prstGeom>
          <a:noFill/>
        </p:spPr>
        <p:txBody>
          <a:bodyPr wrap="square" rtlCol="0">
            <a:spAutoFit/>
          </a:bodyPr>
          <a:lstStyle/>
          <a:p>
            <a:r>
              <a:rPr lang="en-US" dirty="0"/>
              <a:t>Searching from root node</a:t>
            </a:r>
          </a:p>
        </p:txBody>
      </p:sp>
      <p:sp>
        <p:nvSpPr>
          <p:cNvPr id="9" name="TextBox 8">
            <a:extLst>
              <a:ext uri="{FF2B5EF4-FFF2-40B4-BE49-F238E27FC236}">
                <a16:creationId xmlns:a16="http://schemas.microsoft.com/office/drawing/2014/main" id="{ADD088FA-C05F-E626-F760-2273DD80F25D}"/>
              </a:ext>
            </a:extLst>
          </p:cNvPr>
          <p:cNvSpPr txBox="1"/>
          <p:nvPr/>
        </p:nvSpPr>
        <p:spPr>
          <a:xfrm>
            <a:off x="4359728" y="-865415"/>
            <a:ext cx="3472543" cy="646331"/>
          </a:xfrm>
          <a:prstGeom prst="rect">
            <a:avLst/>
          </a:prstGeom>
          <a:noFill/>
        </p:spPr>
        <p:txBody>
          <a:bodyPr wrap="square" rtlCol="0">
            <a:spAutoFit/>
          </a:bodyPr>
          <a:lstStyle/>
          <a:p>
            <a:r>
              <a:rPr lang="en-US" dirty="0"/>
              <a:t>The element is greater than root node, so it goes to the right </a:t>
            </a:r>
          </a:p>
        </p:txBody>
      </p:sp>
    </p:spTree>
    <p:extLst>
      <p:ext uri="{BB962C8B-B14F-4D97-AF65-F5344CB8AC3E}">
        <p14:creationId xmlns:p14="http://schemas.microsoft.com/office/powerpoint/2010/main" val="1144223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3.95833E-6 4.07407E-6 L -0.08502 0.29189 " pathEditMode="relative" rAng="0" ptsTypes="AA">
                                      <p:cBhvr>
                                        <p:cTn id="6" dur="2000" fill="hold"/>
                                        <p:tgtEl>
                                          <p:spTgt spid="2"/>
                                        </p:tgtEl>
                                        <p:attrNameLst>
                                          <p:attrName>ppt_x</p:attrName>
                                          <p:attrName>ppt_y</p:attrName>
                                        </p:attrNameLst>
                                      </p:cBhvr>
                                      <p:rCtr x="-4258" y="14583"/>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0.02461 0.00672 L -0.05273 0.48612 " pathEditMode="relative" ptsTypes="AA">
                                      <p:cBhvr>
                                        <p:cTn id="10" dur="2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30</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40</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 name="TextBox 1">
            <a:extLst>
              <a:ext uri="{FF2B5EF4-FFF2-40B4-BE49-F238E27FC236}">
                <a16:creationId xmlns:a16="http://schemas.microsoft.com/office/drawing/2014/main" id="{C7153EF8-789A-0719-D2CF-D8062612D85F}"/>
              </a:ext>
            </a:extLst>
          </p:cNvPr>
          <p:cNvSpPr txBox="1"/>
          <p:nvPr/>
        </p:nvSpPr>
        <p:spPr>
          <a:xfrm>
            <a:off x="9927771" y="-865415"/>
            <a:ext cx="3216729" cy="369332"/>
          </a:xfrm>
          <a:prstGeom prst="rect">
            <a:avLst/>
          </a:prstGeom>
          <a:noFill/>
        </p:spPr>
        <p:txBody>
          <a:bodyPr wrap="square" rtlCol="0">
            <a:spAutoFit/>
          </a:bodyPr>
          <a:lstStyle/>
          <a:p>
            <a:r>
              <a:rPr lang="en-US" dirty="0"/>
              <a:t>Searching from right leaf nodes</a:t>
            </a:r>
          </a:p>
        </p:txBody>
      </p:sp>
    </p:spTree>
    <p:extLst>
      <p:ext uri="{BB962C8B-B14F-4D97-AF65-F5344CB8AC3E}">
        <p14:creationId xmlns:p14="http://schemas.microsoft.com/office/powerpoint/2010/main" val="30526845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3.95833E-6 4.07407E-6 L -0.08502 0.29189 " pathEditMode="relative" rAng="0" ptsTypes="AA">
                                      <p:cBhvr>
                                        <p:cTn id="6" dur="2000" fill="hold"/>
                                        <p:tgtEl>
                                          <p:spTgt spid="2"/>
                                        </p:tgtEl>
                                        <p:attrNameLst>
                                          <p:attrName>ppt_x</p:attrName>
                                          <p:attrName>ppt_y</p:attrName>
                                        </p:attrNameLst>
                                      </p:cBhvr>
                                      <p:rCtr x="-4258" y="145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B0A66-354D-3E75-41E0-8FF3306DE9BE}"/>
              </a:ext>
            </a:extLst>
          </p:cNvPr>
          <p:cNvSpPr>
            <a:spLocks noGrp="1"/>
          </p:cNvSpPr>
          <p:nvPr>
            <p:ph type="title"/>
          </p:nvPr>
        </p:nvSpPr>
        <p:spPr>
          <a:xfrm>
            <a:off x="1091203" y="1069848"/>
            <a:ext cx="6308775" cy="2049620"/>
          </a:xfrm>
        </p:spPr>
        <p:txBody>
          <a:bodyPr vert="horz" lIns="91440" tIns="45720" rIns="91440" bIns="45720" rtlCol="0" anchor="t">
            <a:normAutofit/>
          </a:bodyPr>
          <a:lstStyle/>
          <a:p>
            <a:r>
              <a:rPr lang="en-US" sz="6000" b="1" kern="1200" cap="none" baseline="0">
                <a:solidFill>
                  <a:schemeClr val="tx1"/>
                </a:solidFill>
                <a:latin typeface="+mj-lt"/>
                <a:ea typeface="+mj-ea"/>
                <a:cs typeface="+mj-cs"/>
              </a:rPr>
              <a:t>HYBRID DATA STRUCTURE</a:t>
            </a:r>
          </a:p>
        </p:txBody>
      </p:sp>
      <p:sp>
        <p:nvSpPr>
          <p:cNvPr id="4" name="TextBox 3">
            <a:extLst>
              <a:ext uri="{FF2B5EF4-FFF2-40B4-BE49-F238E27FC236}">
                <a16:creationId xmlns:a16="http://schemas.microsoft.com/office/drawing/2014/main" id="{2C1572EB-3840-5269-B33E-B5D6F31930D2}"/>
              </a:ext>
            </a:extLst>
          </p:cNvPr>
          <p:cNvSpPr txBox="1"/>
          <p:nvPr/>
        </p:nvSpPr>
        <p:spPr>
          <a:xfrm>
            <a:off x="1097280" y="3180522"/>
            <a:ext cx="6223996" cy="310597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120000"/>
              </a:lnSpc>
              <a:spcAft>
                <a:spcPts val="600"/>
              </a:spcAft>
              <a:buFont typeface="Neue Haas Grotesk Text Pro" panose="020B0504020202020204" pitchFamily="34" charset="0"/>
              <a:buChar char="-"/>
            </a:pPr>
            <a:r>
              <a:rPr lang="en-US"/>
              <a:t>It is a data structure that combines the features of two or more different data structures. Hybrid data structures are often used to improve the performance or efficiency of a particular data structure.</a:t>
            </a:r>
          </a:p>
          <a:p>
            <a:pPr indent="-228600">
              <a:lnSpc>
                <a:spcPct val="120000"/>
              </a:lnSpc>
              <a:spcAft>
                <a:spcPts val="600"/>
              </a:spcAft>
              <a:buFont typeface="Neue Haas Grotesk Text Pro" panose="020B0504020202020204" pitchFamily="34" charset="0"/>
              <a:buChar char="-"/>
            </a:pPr>
            <a:r>
              <a:rPr lang="en-US" b="1"/>
              <a:t>Reasons why we prefer hybrid data structure:</a:t>
            </a:r>
            <a:endParaRPr lang="en-US"/>
          </a:p>
          <a:p>
            <a:pPr indent="-228600">
              <a:lnSpc>
                <a:spcPct val="120000"/>
              </a:lnSpc>
              <a:spcAft>
                <a:spcPts val="600"/>
              </a:spcAft>
              <a:buFont typeface="Neue Haas Grotesk Text Pro" panose="020B0504020202020204" pitchFamily="34" charset="0"/>
              <a:buChar char="-"/>
            </a:pPr>
            <a:r>
              <a:rPr lang="en-US"/>
              <a:t>Improved performance</a:t>
            </a:r>
          </a:p>
          <a:p>
            <a:pPr indent="-228600">
              <a:lnSpc>
                <a:spcPct val="120000"/>
              </a:lnSpc>
              <a:spcAft>
                <a:spcPts val="600"/>
              </a:spcAft>
              <a:buFont typeface="Neue Haas Grotesk Text Pro" panose="020B0504020202020204" pitchFamily="34" charset="0"/>
              <a:buChar char="-"/>
            </a:pPr>
            <a:r>
              <a:rPr lang="en-US"/>
              <a:t>Increased flexibility</a:t>
            </a:r>
          </a:p>
          <a:p>
            <a:pPr indent="-228600">
              <a:lnSpc>
                <a:spcPct val="120000"/>
              </a:lnSpc>
              <a:spcAft>
                <a:spcPts val="600"/>
              </a:spcAft>
              <a:buFont typeface="Neue Haas Grotesk Text Pro" panose="020B0504020202020204" pitchFamily="34" charset="0"/>
              <a:buChar char="-"/>
            </a:pPr>
            <a:r>
              <a:rPr lang="en-US"/>
              <a:t>Reduced complexity</a:t>
            </a:r>
          </a:p>
        </p:txBody>
      </p:sp>
      <p:pic>
        <p:nvPicPr>
          <p:cNvPr id="5" name="Picture 4" descr="Abstract background of blue mesh and nodes">
            <a:extLst>
              <a:ext uri="{FF2B5EF4-FFF2-40B4-BE49-F238E27FC236}">
                <a16:creationId xmlns:a16="http://schemas.microsoft.com/office/drawing/2014/main" id="{1828EAD1-7C06-70EA-FFE5-A7B5AE92DFC6}"/>
              </a:ext>
            </a:extLst>
          </p:cNvPr>
          <p:cNvPicPr>
            <a:picLocks noChangeAspect="1"/>
          </p:cNvPicPr>
          <p:nvPr/>
        </p:nvPicPr>
        <p:blipFill rotWithShape="1">
          <a:blip r:embed="rId2"/>
          <a:srcRect l="66685" r="3315"/>
          <a:stretch/>
        </p:blipFill>
        <p:spPr>
          <a:xfrm>
            <a:off x="8534400" y="10"/>
            <a:ext cx="3657601" cy="6857990"/>
          </a:xfrm>
          <a:prstGeom prst="rect">
            <a:avLst/>
          </a:prstGeom>
        </p:spPr>
      </p:pic>
    </p:spTree>
    <p:extLst>
      <p:ext uri="{BB962C8B-B14F-4D97-AF65-F5344CB8AC3E}">
        <p14:creationId xmlns:p14="http://schemas.microsoft.com/office/powerpoint/2010/main" val="183623248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30</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40</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23314799-C34D-DECB-6421-65371EB2D258}"/>
              </a:ext>
            </a:extLst>
          </p:cNvPr>
          <p:cNvSpPr txBox="1"/>
          <p:nvPr/>
        </p:nvSpPr>
        <p:spPr>
          <a:xfrm>
            <a:off x="5225143" y="7576457"/>
            <a:ext cx="3837214" cy="523220"/>
          </a:xfrm>
          <a:prstGeom prst="rect">
            <a:avLst/>
          </a:prstGeom>
          <a:noFill/>
        </p:spPr>
        <p:txBody>
          <a:bodyPr wrap="square" rtlCol="0">
            <a:spAutoFit/>
          </a:bodyPr>
          <a:lstStyle/>
          <a:p>
            <a:r>
              <a:rPr lang="en-US" sz="2800" dirty="0"/>
              <a:t>RETURNS FALSE</a:t>
            </a:r>
          </a:p>
        </p:txBody>
      </p:sp>
    </p:spTree>
    <p:extLst>
      <p:ext uri="{BB962C8B-B14F-4D97-AF65-F5344CB8AC3E}">
        <p14:creationId xmlns:p14="http://schemas.microsoft.com/office/powerpoint/2010/main" val="15741778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4.07407E-6 L -0.10156 -0.30949 " pathEditMode="relative" rAng="0" ptsTypes="AA">
                                      <p:cBhvr>
                                        <p:cTn id="6" dur="1000" fill="hold"/>
                                        <p:tgtEl>
                                          <p:spTgt spid="13"/>
                                        </p:tgtEl>
                                        <p:attrNameLst>
                                          <p:attrName>ppt_x</p:attrName>
                                          <p:attrName>ppt_y</p:attrName>
                                        </p:attrNameLst>
                                      </p:cBhvr>
                                      <p:rCtr x="-5078" y="-1548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pring blossom in the sun">
            <a:extLst>
              <a:ext uri="{FF2B5EF4-FFF2-40B4-BE49-F238E27FC236}">
                <a16:creationId xmlns:a16="http://schemas.microsoft.com/office/drawing/2014/main" id="{E68F06F0-1860-8824-F80D-3B128316FC2D}"/>
              </a:ext>
            </a:extLst>
          </p:cNvPr>
          <p:cNvPicPr>
            <a:picLocks noChangeAspect="1"/>
          </p:cNvPicPr>
          <p:nvPr/>
        </p:nvPicPr>
        <p:blipFill rotWithShape="1">
          <a:blip r:embed="rId2">
            <a:alphaModFix amt="60000"/>
          </a:blip>
          <a:srcRect t="12890" b="2840"/>
          <a:stretch/>
        </p:blipFill>
        <p:spPr>
          <a:xfrm>
            <a:off x="20" y="10"/>
            <a:ext cx="12191979" cy="6857990"/>
          </a:xfrm>
          <a:prstGeom prst="rect">
            <a:avLst/>
          </a:prstGeom>
        </p:spPr>
      </p:pic>
      <p:sp>
        <p:nvSpPr>
          <p:cNvPr id="2" name="Title 1">
            <a:extLst>
              <a:ext uri="{FF2B5EF4-FFF2-40B4-BE49-F238E27FC236}">
                <a16:creationId xmlns:a16="http://schemas.microsoft.com/office/drawing/2014/main" id="{D3014C90-136D-ECA6-030A-493F7A50AA1E}"/>
              </a:ext>
            </a:extLst>
          </p:cNvPr>
          <p:cNvSpPr>
            <a:spLocks noGrp="1"/>
          </p:cNvSpPr>
          <p:nvPr>
            <p:ph type="title"/>
          </p:nvPr>
        </p:nvSpPr>
        <p:spPr>
          <a:xfrm>
            <a:off x="1088136" y="1066110"/>
            <a:ext cx="5625342" cy="4630055"/>
          </a:xfrm>
        </p:spPr>
        <p:txBody>
          <a:bodyPr vert="horz" lIns="91440" tIns="45720" rIns="91440" bIns="45720" rtlCol="0" anchor="t">
            <a:normAutofit/>
          </a:bodyPr>
          <a:lstStyle/>
          <a:p>
            <a:r>
              <a:rPr lang="en-US" sz="6000" b="1" kern="1200" cap="none" baseline="0">
                <a:solidFill>
                  <a:srgbClr val="FFFFFF"/>
                </a:solidFill>
                <a:latin typeface="+mj-lt"/>
                <a:ea typeface="+mj-ea"/>
                <a:cs typeface="+mj-cs"/>
              </a:rPr>
              <a:t>Deletion in B+ tree using Bloom Filter</a:t>
            </a:r>
          </a:p>
        </p:txBody>
      </p:sp>
      <p:sp>
        <p:nvSpPr>
          <p:cNvPr id="4" name="TextBox 3">
            <a:extLst>
              <a:ext uri="{FF2B5EF4-FFF2-40B4-BE49-F238E27FC236}">
                <a16:creationId xmlns:a16="http://schemas.microsoft.com/office/drawing/2014/main" id="{E5774389-143F-E5C0-4831-8C7E4D57E424}"/>
              </a:ext>
            </a:extLst>
          </p:cNvPr>
          <p:cNvSpPr txBox="1"/>
          <p:nvPr/>
        </p:nvSpPr>
        <p:spPr>
          <a:xfrm>
            <a:off x="7315200" y="1007404"/>
            <a:ext cx="3695700" cy="5279095"/>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130000"/>
              </a:lnSpc>
              <a:spcAft>
                <a:spcPts val="600"/>
              </a:spcAft>
              <a:buFont typeface="Neue Haas Grotesk Text Pro" panose="020B0504020202020204" pitchFamily="34" charset="0"/>
              <a:buChar char="-"/>
            </a:pPr>
            <a:r>
              <a:rPr lang="en-US">
                <a:solidFill>
                  <a:srgbClr val="FFFFFF"/>
                </a:solidFill>
              </a:rPr>
              <a:t>We have inserted 10,20,30,40,50 and now we are going to delete 40 element from the B+ tree using bloom filter</a:t>
            </a:r>
          </a:p>
          <a:p>
            <a:pPr indent="-228600">
              <a:lnSpc>
                <a:spcPct val="130000"/>
              </a:lnSpc>
              <a:spcAft>
                <a:spcPts val="600"/>
              </a:spcAft>
              <a:buFont typeface="Neue Haas Grotesk Text Pro" panose="020B0504020202020204" pitchFamily="34" charset="0"/>
              <a:buChar char="-"/>
            </a:pPr>
            <a:r>
              <a:rPr lang="en-US">
                <a:solidFill>
                  <a:srgbClr val="FFFFFF"/>
                </a:solidFill>
              </a:rPr>
              <a:t>40 mod 5 = 0</a:t>
            </a:r>
          </a:p>
          <a:p>
            <a:pPr indent="-228600">
              <a:lnSpc>
                <a:spcPct val="130000"/>
              </a:lnSpc>
              <a:spcAft>
                <a:spcPts val="600"/>
              </a:spcAft>
              <a:buFont typeface="Neue Haas Grotesk Text Pro" panose="020B0504020202020204" pitchFamily="34" charset="0"/>
              <a:buChar char="-"/>
            </a:pPr>
            <a:r>
              <a:rPr lang="en-US">
                <a:solidFill>
                  <a:srgbClr val="FFFFFF"/>
                </a:solidFill>
              </a:rPr>
              <a:t>It is </a:t>
            </a:r>
            <a:r>
              <a:rPr lang="en-US" b="1">
                <a:solidFill>
                  <a:srgbClr val="FFFFFF"/>
                </a:solidFill>
              </a:rPr>
              <a:t>false-positive</a:t>
            </a:r>
            <a:r>
              <a:rPr lang="en-US">
                <a:solidFill>
                  <a:srgbClr val="FFFFFF"/>
                </a:solidFill>
              </a:rPr>
              <a:t> so it might be present in the tree or not.</a:t>
            </a:r>
          </a:p>
          <a:p>
            <a:pPr indent="-228600">
              <a:lnSpc>
                <a:spcPct val="130000"/>
              </a:lnSpc>
              <a:spcAft>
                <a:spcPts val="600"/>
              </a:spcAft>
              <a:buFont typeface="Neue Haas Grotesk Text Pro" panose="020B0504020202020204" pitchFamily="34" charset="0"/>
              <a:buChar char="-"/>
            </a:pPr>
            <a:r>
              <a:rPr lang="en-US">
                <a:solidFill>
                  <a:srgbClr val="FFFFFF"/>
                </a:solidFill>
              </a:rPr>
              <a:t>We have to search and if found, delete it. </a:t>
            </a:r>
          </a:p>
          <a:p>
            <a:pPr indent="-228600">
              <a:lnSpc>
                <a:spcPct val="130000"/>
              </a:lnSpc>
              <a:spcAft>
                <a:spcPts val="600"/>
              </a:spcAft>
              <a:buFont typeface="Neue Haas Grotesk Text Pro" panose="020B0504020202020204" pitchFamily="34" charset="0"/>
              <a:buChar char="-"/>
            </a:pPr>
            <a:endParaRPr lang="en-US">
              <a:solidFill>
                <a:srgbClr val="FFFFFF"/>
              </a:solidFill>
            </a:endParaRPr>
          </a:p>
        </p:txBody>
      </p:sp>
      <p:graphicFrame>
        <p:nvGraphicFramePr>
          <p:cNvPr id="3" name="Table 2">
            <a:extLst>
              <a:ext uri="{FF2B5EF4-FFF2-40B4-BE49-F238E27FC236}">
                <a16:creationId xmlns:a16="http://schemas.microsoft.com/office/drawing/2014/main" id="{5CDF2B9F-3B78-14B1-0076-0E81187F3F43}"/>
              </a:ext>
            </a:extLst>
          </p:cNvPr>
          <p:cNvGraphicFramePr>
            <a:graphicFrameLocks noGrp="1"/>
          </p:cNvGraphicFramePr>
          <p:nvPr>
            <p:extLst>
              <p:ext uri="{D42A27DB-BD31-4B8C-83A1-F6EECF244321}">
                <p14:modId xmlns:p14="http://schemas.microsoft.com/office/powerpoint/2010/main" val="1363964669"/>
              </p:ext>
            </p:extLst>
          </p:nvPr>
        </p:nvGraphicFramePr>
        <p:xfrm>
          <a:off x="1335911" y="5665176"/>
          <a:ext cx="8128000" cy="370840"/>
        </p:xfrm>
        <a:graphic>
          <a:graphicData uri="http://schemas.openxmlformats.org/drawingml/2006/table">
            <a:tbl>
              <a:tblPr firstRow="1" bandRow="1">
                <a:tableStyleId>{5940675A-B579-460E-94D1-54222C63F5DA}</a:tableStyleId>
              </a:tblPr>
              <a:tblGrid>
                <a:gridCol w="1625600">
                  <a:extLst>
                    <a:ext uri="{9D8B030D-6E8A-4147-A177-3AD203B41FA5}">
                      <a16:colId xmlns:a16="http://schemas.microsoft.com/office/drawing/2014/main" val="386935965"/>
                    </a:ext>
                  </a:extLst>
                </a:gridCol>
                <a:gridCol w="1625600">
                  <a:extLst>
                    <a:ext uri="{9D8B030D-6E8A-4147-A177-3AD203B41FA5}">
                      <a16:colId xmlns:a16="http://schemas.microsoft.com/office/drawing/2014/main" val="1792752442"/>
                    </a:ext>
                  </a:extLst>
                </a:gridCol>
                <a:gridCol w="1625600">
                  <a:extLst>
                    <a:ext uri="{9D8B030D-6E8A-4147-A177-3AD203B41FA5}">
                      <a16:colId xmlns:a16="http://schemas.microsoft.com/office/drawing/2014/main" val="207942110"/>
                    </a:ext>
                  </a:extLst>
                </a:gridCol>
                <a:gridCol w="1625600">
                  <a:extLst>
                    <a:ext uri="{9D8B030D-6E8A-4147-A177-3AD203B41FA5}">
                      <a16:colId xmlns:a16="http://schemas.microsoft.com/office/drawing/2014/main" val="1556174009"/>
                    </a:ext>
                  </a:extLst>
                </a:gridCol>
                <a:gridCol w="1625600">
                  <a:extLst>
                    <a:ext uri="{9D8B030D-6E8A-4147-A177-3AD203B41FA5}">
                      <a16:colId xmlns:a16="http://schemas.microsoft.com/office/drawing/2014/main" val="857240426"/>
                    </a:ext>
                  </a:extLst>
                </a:gridCol>
              </a:tblGrid>
              <a:tr h="370840">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993316258"/>
                  </a:ext>
                </a:extLst>
              </a:tr>
            </a:tbl>
          </a:graphicData>
        </a:graphic>
      </p:graphicFrame>
      <p:sp>
        <p:nvSpPr>
          <p:cNvPr id="6" name="TextBox 5">
            <a:extLst>
              <a:ext uri="{FF2B5EF4-FFF2-40B4-BE49-F238E27FC236}">
                <a16:creationId xmlns:a16="http://schemas.microsoft.com/office/drawing/2014/main" id="{7302DD80-A619-6070-F394-EF8A9BA8C1BF}"/>
              </a:ext>
            </a:extLst>
          </p:cNvPr>
          <p:cNvSpPr txBox="1"/>
          <p:nvPr/>
        </p:nvSpPr>
        <p:spPr>
          <a:xfrm>
            <a:off x="1996787" y="5293948"/>
            <a:ext cx="471054" cy="369332"/>
          </a:xfrm>
          <a:prstGeom prst="rect">
            <a:avLst/>
          </a:prstGeom>
          <a:noFill/>
        </p:spPr>
        <p:txBody>
          <a:bodyPr wrap="square" rtlCol="0">
            <a:spAutoFit/>
          </a:bodyPr>
          <a:lstStyle/>
          <a:p>
            <a:r>
              <a:rPr lang="en-US" dirty="0"/>
              <a:t>0</a:t>
            </a:r>
          </a:p>
        </p:txBody>
      </p:sp>
      <p:sp>
        <p:nvSpPr>
          <p:cNvPr id="7" name="TextBox 6">
            <a:extLst>
              <a:ext uri="{FF2B5EF4-FFF2-40B4-BE49-F238E27FC236}">
                <a16:creationId xmlns:a16="http://schemas.microsoft.com/office/drawing/2014/main" id="{23333177-C5C2-45B0-F6B9-F7301C6B52C9}"/>
              </a:ext>
            </a:extLst>
          </p:cNvPr>
          <p:cNvSpPr txBox="1"/>
          <p:nvPr/>
        </p:nvSpPr>
        <p:spPr>
          <a:xfrm>
            <a:off x="3714750" y="5275804"/>
            <a:ext cx="471054" cy="369332"/>
          </a:xfrm>
          <a:prstGeom prst="rect">
            <a:avLst/>
          </a:prstGeom>
          <a:noFill/>
        </p:spPr>
        <p:txBody>
          <a:bodyPr wrap="square" rtlCol="0">
            <a:spAutoFit/>
          </a:bodyPr>
          <a:lstStyle/>
          <a:p>
            <a:r>
              <a:rPr lang="en-US" dirty="0"/>
              <a:t>1</a:t>
            </a:r>
          </a:p>
        </p:txBody>
      </p:sp>
      <p:sp>
        <p:nvSpPr>
          <p:cNvPr id="8" name="TextBox 7">
            <a:extLst>
              <a:ext uri="{FF2B5EF4-FFF2-40B4-BE49-F238E27FC236}">
                <a16:creationId xmlns:a16="http://schemas.microsoft.com/office/drawing/2014/main" id="{570E566C-AF8D-11D9-8B1D-53F502A7FD00}"/>
              </a:ext>
            </a:extLst>
          </p:cNvPr>
          <p:cNvSpPr txBox="1"/>
          <p:nvPr/>
        </p:nvSpPr>
        <p:spPr>
          <a:xfrm>
            <a:off x="5282623" y="5257659"/>
            <a:ext cx="471054" cy="369332"/>
          </a:xfrm>
          <a:prstGeom prst="rect">
            <a:avLst/>
          </a:prstGeom>
          <a:noFill/>
        </p:spPr>
        <p:txBody>
          <a:bodyPr wrap="square" rtlCol="0">
            <a:spAutoFit/>
          </a:bodyPr>
          <a:lstStyle/>
          <a:p>
            <a:r>
              <a:rPr lang="en-US" dirty="0"/>
              <a:t>2</a:t>
            </a:r>
          </a:p>
        </p:txBody>
      </p:sp>
      <p:sp>
        <p:nvSpPr>
          <p:cNvPr id="9" name="TextBox 8">
            <a:extLst>
              <a:ext uri="{FF2B5EF4-FFF2-40B4-BE49-F238E27FC236}">
                <a16:creationId xmlns:a16="http://schemas.microsoft.com/office/drawing/2014/main" id="{F405C238-893D-D8AD-6568-17F94405396A}"/>
              </a:ext>
            </a:extLst>
          </p:cNvPr>
          <p:cNvSpPr txBox="1"/>
          <p:nvPr/>
        </p:nvSpPr>
        <p:spPr>
          <a:xfrm>
            <a:off x="6935934" y="5257659"/>
            <a:ext cx="471054" cy="369332"/>
          </a:xfrm>
          <a:prstGeom prst="rect">
            <a:avLst/>
          </a:prstGeom>
          <a:noFill/>
        </p:spPr>
        <p:txBody>
          <a:bodyPr wrap="square" rtlCol="0">
            <a:spAutoFit/>
          </a:bodyPr>
          <a:lstStyle/>
          <a:p>
            <a:r>
              <a:rPr lang="en-US" dirty="0"/>
              <a:t>3</a:t>
            </a:r>
          </a:p>
        </p:txBody>
      </p:sp>
      <p:sp>
        <p:nvSpPr>
          <p:cNvPr id="10" name="TextBox 9">
            <a:extLst>
              <a:ext uri="{FF2B5EF4-FFF2-40B4-BE49-F238E27FC236}">
                <a16:creationId xmlns:a16="http://schemas.microsoft.com/office/drawing/2014/main" id="{076D1646-4F4F-7EED-31D2-7B697F82067F}"/>
              </a:ext>
            </a:extLst>
          </p:cNvPr>
          <p:cNvSpPr txBox="1"/>
          <p:nvPr/>
        </p:nvSpPr>
        <p:spPr>
          <a:xfrm>
            <a:off x="8353718" y="5257659"/>
            <a:ext cx="471054" cy="369332"/>
          </a:xfrm>
          <a:prstGeom prst="rect">
            <a:avLst/>
          </a:prstGeom>
          <a:noFill/>
        </p:spPr>
        <p:txBody>
          <a:bodyPr wrap="square" rtlCol="0">
            <a:spAutoFit/>
          </a:bodyPr>
          <a:lstStyle/>
          <a:p>
            <a:r>
              <a:rPr lang="en-US" dirty="0"/>
              <a:t>4</a:t>
            </a:r>
          </a:p>
        </p:txBody>
      </p:sp>
    </p:spTree>
    <p:extLst>
      <p:ext uri="{BB962C8B-B14F-4D97-AF65-F5344CB8AC3E}">
        <p14:creationId xmlns:p14="http://schemas.microsoft.com/office/powerpoint/2010/main" val="201966874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FF7F9EC-EF5F-9361-C7F8-0A86EDE98603}"/>
              </a:ext>
            </a:extLst>
          </p:cNvPr>
          <p:cNvSpPr/>
          <p:nvPr/>
        </p:nvSpPr>
        <p:spPr>
          <a:xfrm>
            <a:off x="3869872" y="849086"/>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30</a:t>
            </a:r>
          </a:p>
        </p:txBody>
      </p:sp>
      <p:sp>
        <p:nvSpPr>
          <p:cNvPr id="4" name="Rectangle 3">
            <a:extLst>
              <a:ext uri="{FF2B5EF4-FFF2-40B4-BE49-F238E27FC236}">
                <a16:creationId xmlns:a16="http://schemas.microsoft.com/office/drawing/2014/main" id="{3D46FDEA-19D3-CCA5-FDB6-FBC5918B6258}"/>
              </a:ext>
            </a:extLst>
          </p:cNvPr>
          <p:cNvSpPr/>
          <p:nvPr/>
        </p:nvSpPr>
        <p:spPr>
          <a:xfrm>
            <a:off x="5905501" y="849085"/>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E967F60-5CE5-99B5-1130-C1E9FA055C27}"/>
              </a:ext>
            </a:extLst>
          </p:cNvPr>
          <p:cNvSpPr/>
          <p:nvPr/>
        </p:nvSpPr>
        <p:spPr>
          <a:xfrm>
            <a:off x="870857" y="3663043"/>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6" name="Rectangle 5">
            <a:extLst>
              <a:ext uri="{FF2B5EF4-FFF2-40B4-BE49-F238E27FC236}">
                <a16:creationId xmlns:a16="http://schemas.microsoft.com/office/drawing/2014/main" id="{9EE32D93-88DF-7613-C08B-9ECB4267A454}"/>
              </a:ext>
            </a:extLst>
          </p:cNvPr>
          <p:cNvSpPr/>
          <p:nvPr/>
        </p:nvSpPr>
        <p:spPr>
          <a:xfrm>
            <a:off x="2906486"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7" name="Rectangle 6">
            <a:extLst>
              <a:ext uri="{FF2B5EF4-FFF2-40B4-BE49-F238E27FC236}">
                <a16:creationId xmlns:a16="http://schemas.microsoft.com/office/drawing/2014/main" id="{B8D15A71-0514-D73A-57FC-9B59DA59A060}"/>
              </a:ext>
            </a:extLst>
          </p:cNvPr>
          <p:cNvSpPr/>
          <p:nvPr/>
        </p:nvSpPr>
        <p:spPr>
          <a:xfrm>
            <a:off x="6542314" y="3663042"/>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40</a:t>
            </a:r>
          </a:p>
        </p:txBody>
      </p:sp>
      <p:sp>
        <p:nvSpPr>
          <p:cNvPr id="8" name="Rectangle 7">
            <a:extLst>
              <a:ext uri="{FF2B5EF4-FFF2-40B4-BE49-F238E27FC236}">
                <a16:creationId xmlns:a16="http://schemas.microsoft.com/office/drawing/2014/main" id="{2E0686DB-283A-D09E-5FE0-EA0B7F795887}"/>
              </a:ext>
            </a:extLst>
          </p:cNvPr>
          <p:cNvSpPr/>
          <p:nvPr/>
        </p:nvSpPr>
        <p:spPr>
          <a:xfrm>
            <a:off x="8577943" y="3663041"/>
            <a:ext cx="1926771" cy="8327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50</a:t>
            </a:r>
          </a:p>
        </p:txBody>
      </p:sp>
      <p:cxnSp>
        <p:nvCxnSpPr>
          <p:cNvPr id="10" name="Straight Arrow Connector 9">
            <a:extLst>
              <a:ext uri="{FF2B5EF4-FFF2-40B4-BE49-F238E27FC236}">
                <a16:creationId xmlns:a16="http://schemas.microsoft.com/office/drawing/2014/main" id="{ADC22A1A-02DD-94B2-CE03-615917029ED0}"/>
              </a:ext>
            </a:extLst>
          </p:cNvPr>
          <p:cNvCxnSpPr/>
          <p:nvPr/>
        </p:nvCxnSpPr>
        <p:spPr>
          <a:xfrm flipH="1">
            <a:off x="2797628" y="1681842"/>
            <a:ext cx="1072244" cy="19811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65E2052-C09E-E043-E02C-8902232EB065}"/>
              </a:ext>
            </a:extLst>
          </p:cNvPr>
          <p:cNvCxnSpPr/>
          <p:nvPr/>
        </p:nvCxnSpPr>
        <p:spPr>
          <a:xfrm>
            <a:off x="5796643" y="1681842"/>
            <a:ext cx="2922813" cy="19811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B82869F-3D25-D5F1-633C-F7E274A96C78}"/>
              </a:ext>
            </a:extLst>
          </p:cNvPr>
          <p:cNvSpPr txBox="1"/>
          <p:nvPr/>
        </p:nvSpPr>
        <p:spPr>
          <a:xfrm>
            <a:off x="8997042" y="-783773"/>
            <a:ext cx="2188029" cy="369332"/>
          </a:xfrm>
          <a:prstGeom prst="rect">
            <a:avLst/>
          </a:prstGeom>
          <a:noFill/>
        </p:spPr>
        <p:txBody>
          <a:bodyPr wrap="square" rtlCol="0">
            <a:spAutoFit/>
          </a:bodyPr>
          <a:lstStyle/>
          <a:p>
            <a:r>
              <a:rPr lang="en-US" dirty="0"/>
              <a:t>Deleting element 40</a:t>
            </a:r>
          </a:p>
        </p:txBody>
      </p:sp>
    </p:spTree>
    <p:extLst>
      <p:ext uri="{BB962C8B-B14F-4D97-AF65-F5344CB8AC3E}">
        <p14:creationId xmlns:p14="http://schemas.microsoft.com/office/powerpoint/2010/main" val="2881356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0" presetClass="path" presetSubtype="0" accel="50000" decel="50000" fill="hold" grpId="0" nodeType="clickEffect">
                                  <p:stCondLst>
                                    <p:cond delay="0"/>
                                  </p:stCondLst>
                                  <p:childTnLst>
                                    <p:animMotion origin="layout" path="M 0.01211 0.01574 L -0.04505 0.25162 " pathEditMode="relative" ptsTypes="AA">
                                      <p:cBhvr>
                                        <p:cTn id="42" dur="2000" fill="hold"/>
                                        <p:tgtEl>
                                          <p:spTgt spid="13"/>
                                        </p:tgtEl>
                                        <p:attrNameLst>
                                          <p:attrName>ppt_x</p:attrName>
                                          <p:attrName>ppt_y</p:attrName>
                                        </p:attrNameLst>
                                      </p:cBhvr>
                                    </p:animMotion>
                                  </p:childTnLst>
                                </p:cTn>
                              </p:par>
                            </p:childTnLst>
                          </p:cTn>
                        </p:par>
                      </p:childTnLst>
                    </p:cTn>
                  </p:par>
                  <p:par>
                    <p:cTn id="43" fill="hold">
                      <p:stCondLst>
                        <p:cond delay="indefinite"/>
                      </p:stCondLst>
                      <p:childTnLst>
                        <p:par>
                          <p:cTn id="44" fill="hold">
                            <p:stCondLst>
                              <p:cond delay="0"/>
                            </p:stCondLst>
                            <p:childTnLst>
                              <p:par>
                                <p:cTn id="45" presetID="0" presetClass="path" presetSubtype="0" accel="50000" decel="50000" fill="hold" grpId="1" nodeType="clickEffect">
                                  <p:stCondLst>
                                    <p:cond delay="0"/>
                                  </p:stCondLst>
                                  <p:childTnLst>
                                    <p:animMotion origin="layout" path="M 0.00091 -0.00579 L 0.46654 0.50301 " pathEditMode="relative" rAng="0" ptsTypes="AA">
                                      <p:cBhvr>
                                        <p:cTn id="46" dur="3000" fill="hold"/>
                                        <p:tgtEl>
                                          <p:spTgt spid="7"/>
                                        </p:tgtEl>
                                        <p:attrNameLst>
                                          <p:attrName>ppt_x</p:attrName>
                                          <p:attrName>ppt_y</p:attrName>
                                        </p:attrNameLst>
                                      </p:cBhvr>
                                      <p:rCtr x="23281" y="2544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7" grpId="1" animBg="1"/>
      <p:bldP spid="8" grpId="0" animBg="1"/>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B9C00-2CB6-740D-D10C-B5A93BB02AA4}"/>
              </a:ext>
            </a:extLst>
          </p:cNvPr>
          <p:cNvSpPr>
            <a:spLocks noGrp="1"/>
          </p:cNvSpPr>
          <p:nvPr>
            <p:ph type="title"/>
          </p:nvPr>
        </p:nvSpPr>
        <p:spPr>
          <a:xfrm>
            <a:off x="1054213" y="448411"/>
            <a:ext cx="6308775" cy="2049620"/>
          </a:xfrm>
        </p:spPr>
        <p:txBody>
          <a:bodyPr vert="horz" lIns="91440" tIns="45720" rIns="91440" bIns="45720" rtlCol="0" anchor="t">
            <a:normAutofit/>
          </a:bodyPr>
          <a:lstStyle/>
          <a:p>
            <a:r>
              <a:rPr lang="en-US" sz="4700" b="1" kern="1200" cap="none" baseline="0">
                <a:solidFill>
                  <a:schemeClr val="tx1"/>
                </a:solidFill>
                <a:latin typeface="+mj-lt"/>
                <a:ea typeface="+mj-ea"/>
                <a:cs typeface="+mj-cs"/>
              </a:rPr>
              <a:t>Application Of this hybrid data structure</a:t>
            </a:r>
          </a:p>
        </p:txBody>
      </p:sp>
      <p:sp>
        <p:nvSpPr>
          <p:cNvPr id="4" name="TextBox 3">
            <a:extLst>
              <a:ext uri="{FF2B5EF4-FFF2-40B4-BE49-F238E27FC236}">
                <a16:creationId xmlns:a16="http://schemas.microsoft.com/office/drawing/2014/main" id="{BF519BC9-4951-8CEB-1406-1C647A09F117}"/>
              </a:ext>
            </a:extLst>
          </p:cNvPr>
          <p:cNvSpPr txBox="1"/>
          <p:nvPr/>
        </p:nvSpPr>
        <p:spPr>
          <a:xfrm>
            <a:off x="1097280" y="2159591"/>
            <a:ext cx="6246190" cy="4126909"/>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120000"/>
              </a:lnSpc>
              <a:spcAft>
                <a:spcPts val="600"/>
              </a:spcAft>
              <a:buFont typeface="Neue Haas Grotesk Text Pro" panose="020B0504020202020204" pitchFamily="34" charset="0"/>
              <a:buChar char="-"/>
            </a:pPr>
            <a:r>
              <a:rPr lang="en-US" sz="2000" b="1" dirty="0"/>
              <a:t>Web caching: </a:t>
            </a:r>
            <a:r>
              <a:rPr lang="en-US" sz="2000" dirty="0"/>
              <a:t>B+ trees can be used to store web pages in a cache</a:t>
            </a:r>
          </a:p>
          <a:p>
            <a:pPr indent="-228600">
              <a:lnSpc>
                <a:spcPct val="120000"/>
              </a:lnSpc>
              <a:spcAft>
                <a:spcPts val="600"/>
              </a:spcAft>
              <a:buFont typeface="Neue Haas Grotesk Text Pro" panose="020B0504020202020204" pitchFamily="34" charset="0"/>
              <a:buChar char="-"/>
            </a:pPr>
            <a:r>
              <a:rPr lang="en-US" sz="2000" b="1" dirty="0"/>
              <a:t>File systems: </a:t>
            </a:r>
            <a:r>
              <a:rPr lang="en-US" sz="2000" dirty="0"/>
              <a:t>B+ trees can be used to store files in a file system.</a:t>
            </a:r>
          </a:p>
          <a:p>
            <a:pPr indent="-228600">
              <a:lnSpc>
                <a:spcPct val="120000"/>
              </a:lnSpc>
              <a:spcAft>
                <a:spcPts val="600"/>
              </a:spcAft>
              <a:buFont typeface="Neue Haas Grotesk Text Pro" panose="020B0504020202020204" pitchFamily="34" charset="0"/>
              <a:buChar char="-"/>
            </a:pPr>
            <a:r>
              <a:rPr lang="en-US" sz="2000" b="1" dirty="0"/>
              <a:t>Email servers: </a:t>
            </a:r>
            <a:r>
              <a:rPr lang="en-US" sz="2000" dirty="0"/>
              <a:t>B+ trees can be used to store email messages in an email server.</a:t>
            </a:r>
          </a:p>
          <a:p>
            <a:pPr indent="-228600">
              <a:lnSpc>
                <a:spcPct val="120000"/>
              </a:lnSpc>
              <a:spcAft>
                <a:spcPts val="600"/>
              </a:spcAft>
              <a:buFont typeface="Neue Haas Grotesk Text Pro" panose="020B0504020202020204" pitchFamily="34" charset="0"/>
              <a:buChar char="-"/>
            </a:pPr>
            <a:r>
              <a:rPr lang="en-US" sz="2000" b="1" dirty="0"/>
              <a:t>Distributed Systems: </a:t>
            </a:r>
            <a:r>
              <a:rPr lang="en-US" sz="2000" dirty="0"/>
              <a:t>In distributed systems, the hybrid structure can be utilized to optimize network communication and reduce latency</a:t>
            </a:r>
          </a:p>
          <a:p>
            <a:pPr indent="-228600">
              <a:lnSpc>
                <a:spcPct val="120000"/>
              </a:lnSpc>
              <a:spcAft>
                <a:spcPts val="600"/>
              </a:spcAft>
              <a:buFont typeface="Neue Haas Grotesk Text Pro" panose="020B0504020202020204" pitchFamily="34" charset="0"/>
              <a:buChar char="-"/>
            </a:pPr>
            <a:endParaRPr lang="en-US" sz="2000" dirty="0"/>
          </a:p>
        </p:txBody>
      </p:sp>
      <p:pic>
        <p:nvPicPr>
          <p:cNvPr id="5" name="Picture 4" descr="3D box skeletons">
            <a:extLst>
              <a:ext uri="{FF2B5EF4-FFF2-40B4-BE49-F238E27FC236}">
                <a16:creationId xmlns:a16="http://schemas.microsoft.com/office/drawing/2014/main" id="{C258F3FD-5B18-FCEC-F855-06B7F5AC6423}"/>
              </a:ext>
            </a:extLst>
          </p:cNvPr>
          <p:cNvPicPr>
            <a:picLocks noChangeAspect="1"/>
          </p:cNvPicPr>
          <p:nvPr/>
        </p:nvPicPr>
        <p:blipFill rotWithShape="1">
          <a:blip r:embed="rId2"/>
          <a:srcRect l="34701" r="29698" b="-1"/>
          <a:stretch/>
        </p:blipFill>
        <p:spPr>
          <a:xfrm>
            <a:off x="8534400" y="10"/>
            <a:ext cx="3657601" cy="6857990"/>
          </a:xfrm>
          <a:prstGeom prst="rect">
            <a:avLst/>
          </a:prstGeom>
        </p:spPr>
      </p:pic>
    </p:spTree>
    <p:extLst>
      <p:ext uri="{BB962C8B-B14F-4D97-AF65-F5344CB8AC3E}">
        <p14:creationId xmlns:p14="http://schemas.microsoft.com/office/powerpoint/2010/main" val="369096396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C3D71-D0E0-3C5A-AEE8-15FB5A5BE189}"/>
              </a:ext>
            </a:extLst>
          </p:cNvPr>
          <p:cNvSpPr>
            <a:spLocks noGrp="1"/>
          </p:cNvSpPr>
          <p:nvPr>
            <p:ph type="title"/>
          </p:nvPr>
        </p:nvSpPr>
        <p:spPr>
          <a:xfrm>
            <a:off x="1088136" y="3955718"/>
            <a:ext cx="5510372" cy="2339168"/>
          </a:xfrm>
        </p:spPr>
        <p:txBody>
          <a:bodyPr vert="horz" lIns="91440" tIns="45720" rIns="91440" bIns="45720" rtlCol="0" anchor="t">
            <a:normAutofit/>
          </a:bodyPr>
          <a:lstStyle/>
          <a:p>
            <a:r>
              <a:rPr lang="en-US" sz="3600" b="1" kern="1200" cap="none" baseline="0" dirty="0">
                <a:latin typeface="+mj-lt"/>
                <a:ea typeface="+mj-ea"/>
                <a:cs typeface="+mj-cs"/>
              </a:rPr>
              <a:t>Performance Analysis</a:t>
            </a:r>
          </a:p>
        </p:txBody>
      </p:sp>
      <p:pic>
        <p:nvPicPr>
          <p:cNvPr id="5" name="Picture 4" descr="Graph on document with pen">
            <a:extLst>
              <a:ext uri="{FF2B5EF4-FFF2-40B4-BE49-F238E27FC236}">
                <a16:creationId xmlns:a16="http://schemas.microsoft.com/office/drawing/2014/main" id="{FE26A6F8-181C-9B34-0AFB-C675DFEAE582}"/>
              </a:ext>
            </a:extLst>
          </p:cNvPr>
          <p:cNvPicPr>
            <a:picLocks noChangeAspect="1"/>
          </p:cNvPicPr>
          <p:nvPr/>
        </p:nvPicPr>
        <p:blipFill rotWithShape="1">
          <a:blip r:embed="rId2">
            <a:alphaModFix/>
          </a:blip>
          <a:srcRect t="22481" b="35384"/>
          <a:stretch/>
        </p:blipFill>
        <p:spPr>
          <a:xfrm>
            <a:off x="20" y="1"/>
            <a:ext cx="12191980" cy="3428999"/>
          </a:xfrm>
          <a:prstGeom prst="rect">
            <a:avLst/>
          </a:prstGeom>
        </p:spPr>
      </p:pic>
      <p:sp>
        <p:nvSpPr>
          <p:cNvPr id="4" name="TextBox 3">
            <a:extLst>
              <a:ext uri="{FF2B5EF4-FFF2-40B4-BE49-F238E27FC236}">
                <a16:creationId xmlns:a16="http://schemas.microsoft.com/office/drawing/2014/main" id="{E69D6DB0-1EE8-025A-F801-918D8F3A9767}"/>
              </a:ext>
            </a:extLst>
          </p:cNvPr>
          <p:cNvSpPr txBox="1"/>
          <p:nvPr/>
        </p:nvSpPr>
        <p:spPr>
          <a:xfrm>
            <a:off x="7892249" y="4352301"/>
            <a:ext cx="5058295" cy="240121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120000"/>
              </a:lnSpc>
              <a:spcAft>
                <a:spcPts val="600"/>
              </a:spcAft>
            </a:pPr>
            <a:r>
              <a:rPr lang="en-US" dirty="0"/>
              <a:t> </a:t>
            </a:r>
            <a:r>
              <a:rPr lang="en-US" b="1" dirty="0"/>
              <a:t>Operation  - Time complexity</a:t>
            </a:r>
            <a:endParaRPr lang="en-US" dirty="0"/>
          </a:p>
          <a:p>
            <a:pPr indent="-228600">
              <a:lnSpc>
                <a:spcPct val="120000"/>
              </a:lnSpc>
              <a:spcAft>
                <a:spcPts val="600"/>
              </a:spcAft>
              <a:buFont typeface="Neue Haas Grotesk Text Pro" panose="020B0504020202020204" pitchFamily="34" charset="0"/>
              <a:buChar char="-"/>
            </a:pPr>
            <a:r>
              <a:rPr lang="en-US" dirty="0"/>
              <a:t>  Insertion  - O(log n)</a:t>
            </a:r>
          </a:p>
          <a:p>
            <a:pPr indent="-228600">
              <a:lnSpc>
                <a:spcPct val="120000"/>
              </a:lnSpc>
              <a:spcAft>
                <a:spcPts val="600"/>
              </a:spcAft>
              <a:buFont typeface="Neue Haas Grotesk Text Pro" panose="020B0504020202020204" pitchFamily="34" charset="0"/>
              <a:buChar char="-"/>
            </a:pPr>
            <a:r>
              <a:rPr lang="en-US" dirty="0"/>
              <a:t>  Searching  - O(log n)</a:t>
            </a:r>
          </a:p>
          <a:p>
            <a:pPr indent="-228600">
              <a:lnSpc>
                <a:spcPct val="120000"/>
              </a:lnSpc>
              <a:spcAft>
                <a:spcPts val="600"/>
              </a:spcAft>
              <a:buFont typeface="Neue Haas Grotesk Text Pro" panose="020B0504020202020204" pitchFamily="34" charset="0"/>
              <a:buChar char="-"/>
            </a:pPr>
            <a:r>
              <a:rPr lang="en-US" dirty="0"/>
              <a:t>  Deletion  - O(log n)</a:t>
            </a:r>
          </a:p>
          <a:p>
            <a:pPr>
              <a:lnSpc>
                <a:spcPct val="120000"/>
              </a:lnSpc>
              <a:spcAft>
                <a:spcPts val="600"/>
              </a:spcAft>
            </a:pPr>
            <a:endParaRPr lang="en-US" dirty="0"/>
          </a:p>
        </p:txBody>
      </p:sp>
      <p:sp>
        <p:nvSpPr>
          <p:cNvPr id="6" name="TextBox 5">
            <a:extLst>
              <a:ext uri="{FF2B5EF4-FFF2-40B4-BE49-F238E27FC236}">
                <a16:creationId xmlns:a16="http://schemas.microsoft.com/office/drawing/2014/main" id="{7CD31682-6162-4FD1-8937-BC1754120C9D}"/>
              </a:ext>
            </a:extLst>
          </p:cNvPr>
          <p:cNvSpPr txBox="1"/>
          <p:nvPr/>
        </p:nvSpPr>
        <p:spPr>
          <a:xfrm>
            <a:off x="1087514" y="4705164"/>
            <a:ext cx="4660775" cy="22098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alibri"/>
              <a:buChar char="-"/>
            </a:pPr>
            <a:r>
              <a:rPr lang="en-US" sz="1500" dirty="0">
                <a:ea typeface="+mn-lt"/>
                <a:cs typeface="+mn-lt"/>
              </a:rPr>
              <a:t>Time complexity: The time complexity of a B+ tree with Bloom filter depends on the operations being performed.</a:t>
            </a:r>
            <a:endParaRPr lang="en-US" sz="1500">
              <a:ea typeface="+mn-lt"/>
              <a:cs typeface="+mn-lt"/>
            </a:endParaRPr>
          </a:p>
          <a:p>
            <a:endParaRPr lang="en-US" sz="1500" dirty="0"/>
          </a:p>
          <a:p>
            <a:pPr marL="285750" indent="-228600">
              <a:lnSpc>
                <a:spcPct val="120000"/>
              </a:lnSpc>
              <a:spcAft>
                <a:spcPts val="600"/>
              </a:spcAft>
              <a:buFont typeface="Neue Haas Grotesk Text Pro,Sans-Serif"/>
              <a:buChar char="-"/>
            </a:pPr>
            <a:r>
              <a:rPr lang="en-US" sz="1600" dirty="0">
                <a:latin typeface="Arial"/>
                <a:cs typeface="Arial"/>
              </a:rPr>
              <a:t>The time complexity of the insert, search, and delete operations is O(log n) because the B+ tree is a balanced tree</a:t>
            </a:r>
          </a:p>
          <a:p>
            <a:endParaRPr lang="en-US" sz="1500" dirty="0"/>
          </a:p>
        </p:txBody>
      </p:sp>
    </p:spTree>
    <p:extLst>
      <p:ext uri="{BB962C8B-B14F-4D97-AF65-F5344CB8AC3E}">
        <p14:creationId xmlns:p14="http://schemas.microsoft.com/office/powerpoint/2010/main" val="10709221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Exclamation mark on a yellow background">
            <a:extLst>
              <a:ext uri="{FF2B5EF4-FFF2-40B4-BE49-F238E27FC236}">
                <a16:creationId xmlns:a16="http://schemas.microsoft.com/office/drawing/2014/main" id="{7C656260-9D03-B3E9-7932-F9794932A9A2}"/>
              </a:ext>
            </a:extLst>
          </p:cNvPr>
          <p:cNvPicPr>
            <a:picLocks noChangeAspect="1"/>
          </p:cNvPicPr>
          <p:nvPr/>
        </p:nvPicPr>
        <p:blipFill rotWithShape="1">
          <a:blip r:embed="rId2">
            <a:alphaModFix/>
          </a:blip>
          <a:srcRect t="25000" r="-2" b="-2"/>
          <a:stretch/>
        </p:blipFill>
        <p:spPr>
          <a:xfrm>
            <a:off x="20" y="-2"/>
            <a:ext cx="12191979" cy="6857999"/>
          </a:xfrm>
          <a:prstGeom prst="rect">
            <a:avLst/>
          </a:prstGeom>
        </p:spPr>
      </p:pic>
      <p:sp>
        <p:nvSpPr>
          <p:cNvPr id="2" name="Title 1">
            <a:extLst>
              <a:ext uri="{FF2B5EF4-FFF2-40B4-BE49-F238E27FC236}">
                <a16:creationId xmlns:a16="http://schemas.microsoft.com/office/drawing/2014/main" id="{D3E07CA2-6F0A-3AF2-6B99-BA5B7FC9B060}"/>
              </a:ext>
            </a:extLst>
          </p:cNvPr>
          <p:cNvSpPr>
            <a:spLocks noGrp="1"/>
          </p:cNvSpPr>
          <p:nvPr>
            <p:ph type="title"/>
          </p:nvPr>
        </p:nvSpPr>
        <p:spPr>
          <a:xfrm>
            <a:off x="515496" y="470020"/>
            <a:ext cx="10241280" cy="2732775"/>
          </a:xfrm>
        </p:spPr>
        <p:txBody>
          <a:bodyPr vert="horz" lIns="91440" tIns="45720" rIns="91440" bIns="45720" rtlCol="0" anchor="t">
            <a:normAutofit/>
          </a:bodyPr>
          <a:lstStyle/>
          <a:p>
            <a:r>
              <a:rPr lang="en-US" sz="8000" cap="all" dirty="0">
                <a:solidFill>
                  <a:srgbClr val="FFFFFF"/>
                </a:solidFill>
                <a:latin typeface="American Typewriter" panose="02090604020004020304" pitchFamily="18" charset="77"/>
              </a:rPr>
              <a:t>Continuation…</a:t>
            </a:r>
          </a:p>
        </p:txBody>
      </p:sp>
      <p:sp>
        <p:nvSpPr>
          <p:cNvPr id="4" name="TextBox 3">
            <a:extLst>
              <a:ext uri="{FF2B5EF4-FFF2-40B4-BE49-F238E27FC236}">
                <a16:creationId xmlns:a16="http://schemas.microsoft.com/office/drawing/2014/main" id="{B3945536-552E-AA2A-4E68-67B1A1C5B103}"/>
              </a:ext>
            </a:extLst>
          </p:cNvPr>
          <p:cNvSpPr txBox="1"/>
          <p:nvPr/>
        </p:nvSpPr>
        <p:spPr>
          <a:xfrm>
            <a:off x="689112" y="2113682"/>
            <a:ext cx="9425126"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
            </a:pPr>
            <a:r>
              <a:rPr lang="en-US" sz="2400" b="1" dirty="0">
                <a:latin typeface="Times"/>
                <a:cs typeface="Times"/>
              </a:rPr>
              <a:t>Space complexity;</a:t>
            </a:r>
            <a:endParaRPr lang="en-US" dirty="0"/>
          </a:p>
          <a:p>
            <a:r>
              <a:rPr lang="en-US" sz="2400" dirty="0">
                <a:latin typeface="Times"/>
                <a:cs typeface="Times"/>
              </a:rPr>
              <a:t>                   The space complexity of the Bloom filter is O(k), where k is the number of bits in the Bloom filter. This is because each bit in the Bloom filter must be stored.</a:t>
            </a:r>
            <a:endParaRPr lang="en-US" dirty="0"/>
          </a:p>
          <a:p>
            <a:r>
              <a:rPr lang="en-US" sz="2400" dirty="0">
                <a:latin typeface="Times"/>
                <a:cs typeface="Times"/>
              </a:rPr>
              <a:t>The total space complexity of the B+ tree with Bloom filter is O(n + k).</a:t>
            </a:r>
            <a:endParaRPr lang="en-US" dirty="0"/>
          </a:p>
          <a:p>
            <a:endParaRPr lang="en-US" sz="2400" b="1" dirty="0">
              <a:latin typeface="Times"/>
              <a:cs typeface="Times"/>
            </a:endParaRPr>
          </a:p>
          <a:p>
            <a:pPr marL="342900" indent="-342900">
              <a:buFont typeface="Wingdings"/>
              <a:buChar char="§"/>
            </a:pPr>
            <a:r>
              <a:rPr lang="en-US" sz="2400" b="1" dirty="0">
                <a:latin typeface="Times"/>
                <a:cs typeface="Times"/>
              </a:rPr>
              <a:t>Performance:</a:t>
            </a:r>
            <a:endParaRPr lang="en-US" dirty="0"/>
          </a:p>
          <a:p>
            <a:r>
              <a:rPr lang="en-US" sz="2400" b="1" dirty="0">
                <a:latin typeface="Times"/>
                <a:cs typeface="Times"/>
              </a:rPr>
              <a:t>             </a:t>
            </a:r>
            <a:r>
              <a:rPr lang="en-US" sz="2400" dirty="0">
                <a:latin typeface="Times"/>
                <a:cs typeface="Times"/>
              </a:rPr>
              <a:t>The performance of the hybrid data structure is better than the performance of either the Bloom filter or the B+ tree alone..</a:t>
            </a:r>
            <a:endParaRPr lang="en-US" dirty="0"/>
          </a:p>
          <a:p>
            <a:pPr algn="l"/>
            <a:endParaRPr lang="en-US" dirty="0"/>
          </a:p>
        </p:txBody>
      </p:sp>
    </p:spTree>
    <p:extLst>
      <p:ext uri="{BB962C8B-B14F-4D97-AF65-F5344CB8AC3E}">
        <p14:creationId xmlns:p14="http://schemas.microsoft.com/office/powerpoint/2010/main" val="37922752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4556E-1934-E55B-918D-9CD68E5A40A7}"/>
              </a:ext>
            </a:extLst>
          </p:cNvPr>
          <p:cNvSpPr>
            <a:spLocks noGrp="1"/>
          </p:cNvSpPr>
          <p:nvPr>
            <p:ph type="title"/>
          </p:nvPr>
        </p:nvSpPr>
        <p:spPr>
          <a:xfrm>
            <a:off x="1098601" y="404023"/>
            <a:ext cx="6308775" cy="2049620"/>
          </a:xfrm>
        </p:spPr>
        <p:txBody>
          <a:bodyPr vert="horz" lIns="91440" tIns="45720" rIns="91440" bIns="45720" rtlCol="0" anchor="t">
            <a:normAutofit/>
          </a:bodyPr>
          <a:lstStyle/>
          <a:p>
            <a:r>
              <a:rPr lang="en-US" sz="5400" b="1" kern="1200" cap="none" baseline="0" dirty="0">
                <a:latin typeface="+mj-lt"/>
                <a:ea typeface="+mj-ea"/>
                <a:cs typeface="+mj-cs"/>
              </a:rPr>
              <a:t>EXPERIMENTAL EVALUATION</a:t>
            </a:r>
            <a:endParaRPr lang="en-US" sz="5400" b="1" kern="1200" cap="none" baseline="0" dirty="0">
              <a:latin typeface="+mj-lt"/>
            </a:endParaRPr>
          </a:p>
        </p:txBody>
      </p:sp>
      <p:sp>
        <p:nvSpPr>
          <p:cNvPr id="4" name="TextBox 3">
            <a:extLst>
              <a:ext uri="{FF2B5EF4-FFF2-40B4-BE49-F238E27FC236}">
                <a16:creationId xmlns:a16="http://schemas.microsoft.com/office/drawing/2014/main" id="{CF5F7692-32B6-0C7D-EF3B-417B34D417DA}"/>
              </a:ext>
            </a:extLst>
          </p:cNvPr>
          <p:cNvSpPr txBox="1"/>
          <p:nvPr/>
        </p:nvSpPr>
        <p:spPr>
          <a:xfrm>
            <a:off x="808756" y="2041222"/>
            <a:ext cx="7193141" cy="548815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120000"/>
              </a:lnSpc>
              <a:spcAft>
                <a:spcPts val="600"/>
              </a:spcAft>
            </a:pPr>
            <a:r>
              <a:rPr lang="en-US" sz="1550" dirty="0"/>
              <a:t>The following datasets were used in the experiments:</a:t>
            </a:r>
          </a:p>
          <a:p>
            <a:pPr indent="-228600">
              <a:lnSpc>
                <a:spcPct val="120000"/>
              </a:lnSpc>
              <a:spcAft>
                <a:spcPts val="600"/>
              </a:spcAft>
              <a:buFont typeface="Neue Haas Grotesk Text Pro" panose="020B0504020202020204" pitchFamily="34" charset="0"/>
              <a:buChar char="-"/>
            </a:pPr>
            <a:r>
              <a:rPr lang="en-US" sz="1550" b="1" dirty="0"/>
              <a:t>Random numbers</a:t>
            </a:r>
            <a:r>
              <a:rPr lang="en-US" sz="1550" dirty="0"/>
              <a:t>: A dataset of 100,000 random numbers was generated.</a:t>
            </a:r>
          </a:p>
          <a:p>
            <a:pPr indent="-228600">
              <a:lnSpc>
                <a:spcPct val="120000"/>
              </a:lnSpc>
              <a:spcAft>
                <a:spcPts val="600"/>
              </a:spcAft>
              <a:buFont typeface="Neue Haas Grotesk Text Pro" panose="020B0504020202020204" pitchFamily="34" charset="0"/>
              <a:buChar char="-"/>
            </a:pPr>
            <a:r>
              <a:rPr lang="en-US" sz="1550" b="1" dirty="0"/>
              <a:t>Sequential numbers: </a:t>
            </a:r>
            <a:r>
              <a:rPr lang="en-US" sz="1550" dirty="0"/>
              <a:t>A dataset of 100,000 sequential numbers was generated.</a:t>
            </a:r>
          </a:p>
          <a:p>
            <a:pPr indent="-228600">
              <a:lnSpc>
                <a:spcPct val="120000"/>
              </a:lnSpc>
              <a:spcAft>
                <a:spcPts val="600"/>
              </a:spcAft>
              <a:buFont typeface="Neue Haas Grotesk Text Pro" panose="020B0504020202020204" pitchFamily="34" charset="0"/>
              <a:buChar char="-"/>
            </a:pPr>
            <a:r>
              <a:rPr lang="en-US" sz="1550" b="1" dirty="0"/>
              <a:t>Sorted numbers</a:t>
            </a:r>
            <a:r>
              <a:rPr lang="en-US" sz="1550" dirty="0"/>
              <a:t>: A dataset of 100,000 sorted numbers was generated</a:t>
            </a:r>
          </a:p>
          <a:p>
            <a:pPr indent="-228600">
              <a:lnSpc>
                <a:spcPct val="120000"/>
              </a:lnSpc>
              <a:spcAft>
                <a:spcPts val="600"/>
              </a:spcAft>
              <a:buFont typeface="Neue Haas Grotesk Text Pro" panose="020B0504020202020204" pitchFamily="34" charset="0"/>
              <a:buChar char="-"/>
            </a:pPr>
            <a:r>
              <a:rPr lang="en-US" sz="1550" dirty="0"/>
              <a:t>The following specific considerations were taken into accounts for the experiments:</a:t>
            </a:r>
          </a:p>
          <a:p>
            <a:pPr indent="-228600">
              <a:lnSpc>
                <a:spcPct val="120000"/>
              </a:lnSpc>
              <a:spcAft>
                <a:spcPts val="600"/>
              </a:spcAft>
              <a:buFont typeface="Neue Haas Grotesk Text Pro" panose="020B0504020202020204" pitchFamily="34" charset="0"/>
              <a:buChar char="-"/>
            </a:pPr>
            <a:r>
              <a:rPr lang="en-US" sz="1550" dirty="0"/>
              <a:t>The number of keys in the dataset was varied from 10,000 to 1,000,000.</a:t>
            </a:r>
          </a:p>
          <a:p>
            <a:pPr indent="-228600">
              <a:lnSpc>
                <a:spcPct val="120000"/>
              </a:lnSpc>
              <a:spcAft>
                <a:spcPts val="600"/>
              </a:spcAft>
              <a:buFont typeface="Neue Haas Grotesk Text Pro" panose="020B0504020202020204" pitchFamily="34" charset="0"/>
              <a:buChar char="-"/>
            </a:pPr>
            <a:r>
              <a:rPr lang="en-US" sz="1550" dirty="0"/>
              <a:t>The number of hash functions used by the Bloom filter was varied from 1 to </a:t>
            </a:r>
          </a:p>
          <a:p>
            <a:pPr indent="-228600">
              <a:lnSpc>
                <a:spcPct val="120000"/>
              </a:lnSpc>
              <a:spcAft>
                <a:spcPts val="600"/>
              </a:spcAft>
              <a:buFont typeface="Neue Haas Grotesk Text Pro" panose="020B0504020202020204" pitchFamily="34" charset="0"/>
              <a:buChar char="-"/>
            </a:pPr>
            <a:r>
              <a:rPr lang="en-US" sz="1550" dirty="0"/>
              <a:t>The tree order of the B+ tree was varied from 2 to 8.</a:t>
            </a:r>
          </a:p>
          <a:p>
            <a:pPr indent="-228600">
              <a:lnSpc>
                <a:spcPct val="120000"/>
              </a:lnSpc>
              <a:spcAft>
                <a:spcPts val="600"/>
              </a:spcAft>
              <a:buFont typeface="Neue Haas Grotesk Text Pro" panose="020B0504020202020204" pitchFamily="34" charset="0"/>
              <a:buChar char="-"/>
            </a:pPr>
            <a:endParaRPr lang="en-US" sz="1550" dirty="0"/>
          </a:p>
        </p:txBody>
      </p:sp>
      <p:pic>
        <p:nvPicPr>
          <p:cNvPr id="5" name="Picture 4" descr="Pipetting sample into multi well tray">
            <a:extLst>
              <a:ext uri="{FF2B5EF4-FFF2-40B4-BE49-F238E27FC236}">
                <a16:creationId xmlns:a16="http://schemas.microsoft.com/office/drawing/2014/main" id="{12C3CF20-6211-830E-7837-A125BBFB282D}"/>
              </a:ext>
            </a:extLst>
          </p:cNvPr>
          <p:cNvPicPr>
            <a:picLocks noChangeAspect="1"/>
          </p:cNvPicPr>
          <p:nvPr/>
        </p:nvPicPr>
        <p:blipFill rotWithShape="1">
          <a:blip r:embed="rId2"/>
          <a:srcRect l="35892" r="24374" b="-2"/>
          <a:stretch/>
        </p:blipFill>
        <p:spPr>
          <a:xfrm>
            <a:off x="8534400" y="10"/>
            <a:ext cx="3657601" cy="6857990"/>
          </a:xfrm>
          <a:prstGeom prst="rect">
            <a:avLst/>
          </a:prstGeom>
        </p:spPr>
      </p:pic>
    </p:spTree>
    <p:extLst>
      <p:ext uri="{BB962C8B-B14F-4D97-AF65-F5344CB8AC3E}">
        <p14:creationId xmlns:p14="http://schemas.microsoft.com/office/powerpoint/2010/main" val="32545056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0991526-B8ED-5722-AD55-D59095155722}"/>
              </a:ext>
            </a:extLst>
          </p:cNvPr>
          <p:cNvSpPr>
            <a:spLocks noGrp="1"/>
          </p:cNvSpPr>
          <p:nvPr>
            <p:ph type="title"/>
          </p:nvPr>
        </p:nvSpPr>
        <p:spPr>
          <a:xfrm>
            <a:off x="965246" y="1348154"/>
            <a:ext cx="6956066" cy="3860079"/>
          </a:xfrm>
        </p:spPr>
        <p:txBody>
          <a:bodyPr vert="horz" lIns="91440" tIns="45720" rIns="91440" bIns="45720" rtlCol="0" anchor="t">
            <a:normAutofit/>
          </a:bodyPr>
          <a:lstStyle/>
          <a:p>
            <a:r>
              <a:rPr lang="en-US" sz="7200" cap="all" dirty="0">
                <a:latin typeface="American Typewriter" panose="02090604020004020304" pitchFamily="18" charset="77"/>
              </a:rPr>
              <a:t>Results </a:t>
            </a:r>
            <a:br>
              <a:rPr lang="en-US" sz="7200" cap="all" dirty="0">
                <a:latin typeface="American Typewriter" panose="02090604020004020304" pitchFamily="18" charset="77"/>
              </a:rPr>
            </a:br>
            <a:r>
              <a:rPr lang="en-US" sz="7200" cap="all" dirty="0">
                <a:latin typeface="American Typewriter" panose="02090604020004020304" pitchFamily="18" charset="77"/>
              </a:rPr>
              <a:t>of the </a:t>
            </a:r>
            <a:br>
              <a:rPr lang="en-US" sz="7200" cap="all" dirty="0">
                <a:latin typeface="American Typewriter" panose="02090604020004020304" pitchFamily="18" charset="77"/>
              </a:rPr>
            </a:br>
            <a:r>
              <a:rPr lang="en-US" sz="7200" cap="all" dirty="0">
                <a:latin typeface="American Typewriter" panose="02090604020004020304" pitchFamily="18" charset="77"/>
              </a:rPr>
              <a:t>analysis</a:t>
            </a:r>
          </a:p>
        </p:txBody>
      </p:sp>
      <p:sp>
        <p:nvSpPr>
          <p:cNvPr id="3" name="Content Placeholder 2">
            <a:extLst>
              <a:ext uri="{FF2B5EF4-FFF2-40B4-BE49-F238E27FC236}">
                <a16:creationId xmlns:a16="http://schemas.microsoft.com/office/drawing/2014/main" id="{86AC5588-5602-1ECD-3F79-A9F55EC86281}"/>
              </a:ext>
            </a:extLst>
          </p:cNvPr>
          <p:cNvSpPr>
            <a:spLocks noGrp="1"/>
          </p:cNvSpPr>
          <p:nvPr>
            <p:ph idx="1"/>
          </p:nvPr>
        </p:nvSpPr>
        <p:spPr>
          <a:xfrm>
            <a:off x="1120232" y="3204755"/>
            <a:ext cx="4147804" cy="2966043"/>
          </a:xfrm>
        </p:spPr>
        <p:txBody>
          <a:bodyPr vert="horz" lIns="91440" tIns="45720" rIns="91440" bIns="45720" rtlCol="0">
            <a:normAutofit/>
          </a:bodyPr>
          <a:lstStyle/>
          <a:p>
            <a:endParaRPr lang="en-US" b="1">
              <a:latin typeface="Times"/>
              <a:cs typeface="Times"/>
            </a:endParaRPr>
          </a:p>
          <a:p>
            <a:endParaRPr lang="en-US" dirty="0"/>
          </a:p>
        </p:txBody>
      </p:sp>
      <p:sp>
        <p:nvSpPr>
          <p:cNvPr id="7" name="TextBox 6">
            <a:extLst>
              <a:ext uri="{FF2B5EF4-FFF2-40B4-BE49-F238E27FC236}">
                <a16:creationId xmlns:a16="http://schemas.microsoft.com/office/drawing/2014/main" id="{7D0860A8-54C5-C743-09E2-3358B61E3F73}"/>
              </a:ext>
            </a:extLst>
          </p:cNvPr>
          <p:cNvSpPr txBox="1"/>
          <p:nvPr/>
        </p:nvSpPr>
        <p:spPr>
          <a:xfrm>
            <a:off x="1287262" y="429087"/>
            <a:ext cx="3358718" cy="2056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graphicFrame>
        <p:nvGraphicFramePr>
          <p:cNvPr id="9" name="Table 8">
            <a:extLst>
              <a:ext uri="{FF2B5EF4-FFF2-40B4-BE49-F238E27FC236}">
                <a16:creationId xmlns:a16="http://schemas.microsoft.com/office/drawing/2014/main" id="{F14294AE-C7CC-478B-5CC4-111EB298A2A8}"/>
              </a:ext>
            </a:extLst>
          </p:cNvPr>
          <p:cNvGraphicFramePr>
            <a:graphicFrameLocks noGrp="1"/>
          </p:cNvGraphicFramePr>
          <p:nvPr/>
        </p:nvGraphicFramePr>
        <p:xfrm>
          <a:off x="6991165" y="236737"/>
          <a:ext cx="4822993" cy="6420782"/>
        </p:xfrm>
        <a:graphic>
          <a:graphicData uri="http://schemas.openxmlformats.org/drawingml/2006/table">
            <a:tbl>
              <a:tblPr firstRow="1" bandRow="1">
                <a:tableStyleId>{5C22544A-7EE6-4342-B048-85BDC9FD1C3A}</a:tableStyleId>
              </a:tblPr>
              <a:tblGrid>
                <a:gridCol w="1342309">
                  <a:extLst>
                    <a:ext uri="{9D8B030D-6E8A-4147-A177-3AD203B41FA5}">
                      <a16:colId xmlns:a16="http://schemas.microsoft.com/office/drawing/2014/main" val="442923090"/>
                    </a:ext>
                  </a:extLst>
                </a:gridCol>
                <a:gridCol w="1002339">
                  <a:extLst>
                    <a:ext uri="{9D8B030D-6E8A-4147-A177-3AD203B41FA5}">
                      <a16:colId xmlns:a16="http://schemas.microsoft.com/office/drawing/2014/main" val="3496466269"/>
                    </a:ext>
                  </a:extLst>
                </a:gridCol>
                <a:gridCol w="1199700">
                  <a:extLst>
                    <a:ext uri="{9D8B030D-6E8A-4147-A177-3AD203B41FA5}">
                      <a16:colId xmlns:a16="http://schemas.microsoft.com/office/drawing/2014/main" val="1720473351"/>
                    </a:ext>
                  </a:extLst>
                </a:gridCol>
                <a:gridCol w="1278645">
                  <a:extLst>
                    <a:ext uri="{9D8B030D-6E8A-4147-A177-3AD203B41FA5}">
                      <a16:colId xmlns:a16="http://schemas.microsoft.com/office/drawing/2014/main" val="3939931460"/>
                    </a:ext>
                  </a:extLst>
                </a:gridCol>
              </a:tblGrid>
              <a:tr h="774137">
                <a:tc>
                  <a:txBody>
                    <a:bodyPr/>
                    <a:lstStyle/>
                    <a:p>
                      <a:pPr>
                        <a:lnSpc>
                          <a:spcPts val="1500"/>
                        </a:lnSpc>
                      </a:pPr>
                      <a:r>
                        <a:rPr lang="en-US" sz="1100">
                          <a:effectLst/>
                        </a:rPr>
                        <a:t>Dataset</a:t>
                      </a:r>
                      <a:endParaRPr lang="en-US" sz="800">
                        <a:effectLst/>
                        <a:latin typeface="Calibri" panose="020F0502020204030204" pitchFamily="34" charset="0"/>
                      </a:endParaRPr>
                    </a:p>
                  </a:txBody>
                  <a:tcPr marL="116986" marR="116986" marT="135509" marB="135509" anchor="ctr"/>
                </a:tc>
                <a:tc>
                  <a:txBody>
                    <a:bodyPr/>
                    <a:lstStyle/>
                    <a:p>
                      <a:pPr>
                        <a:lnSpc>
                          <a:spcPts val="1500"/>
                        </a:lnSpc>
                      </a:pPr>
                      <a:r>
                        <a:rPr lang="en-US" sz="1100">
                          <a:effectLst/>
                        </a:rPr>
                        <a:t>Number of keys</a:t>
                      </a:r>
                      <a:endParaRPr lang="en-US" sz="800">
                        <a:effectLst/>
                        <a:latin typeface="Calibri" panose="020F0502020204030204" pitchFamily="34" charset="0"/>
                      </a:endParaRPr>
                    </a:p>
                  </a:txBody>
                  <a:tcPr marL="116986" marR="116986" marT="135509" marB="135509" anchor="ctr"/>
                </a:tc>
                <a:tc>
                  <a:txBody>
                    <a:bodyPr/>
                    <a:lstStyle/>
                    <a:p>
                      <a:pPr>
                        <a:lnSpc>
                          <a:spcPts val="1500"/>
                        </a:lnSpc>
                      </a:pPr>
                      <a:r>
                        <a:rPr lang="en-US" sz="1100">
                          <a:effectLst/>
                        </a:rPr>
                        <a:t>Time to insert (ms)</a:t>
                      </a:r>
                      <a:endParaRPr lang="en-US" sz="800">
                        <a:effectLst/>
                        <a:latin typeface="Calibri" panose="020F0502020204030204" pitchFamily="34" charset="0"/>
                      </a:endParaRPr>
                    </a:p>
                  </a:txBody>
                  <a:tcPr marL="116986" marR="116986" marT="135509" marB="135509" anchor="ctr"/>
                </a:tc>
                <a:tc>
                  <a:txBody>
                    <a:bodyPr/>
                    <a:lstStyle/>
                    <a:p>
                      <a:pPr>
                        <a:lnSpc>
                          <a:spcPts val="1500"/>
                        </a:lnSpc>
                      </a:pPr>
                      <a:r>
                        <a:rPr lang="en-US" sz="1100">
                          <a:effectLst/>
                        </a:rPr>
                        <a:t>Time to search (ms)</a:t>
                      </a:r>
                      <a:endParaRPr lang="en-US" sz="800">
                        <a:effectLst/>
                        <a:latin typeface="Calibri" panose="020F0502020204030204" pitchFamily="34" charset="0"/>
                      </a:endParaRPr>
                    </a:p>
                  </a:txBody>
                  <a:tcPr marL="116986" marR="116986" marT="135509" marB="135509" anchor="ctr"/>
                </a:tc>
                <a:extLst>
                  <a:ext uri="{0D108BD9-81ED-4DB2-BD59-A6C34878D82A}">
                    <a16:rowId xmlns:a16="http://schemas.microsoft.com/office/drawing/2014/main" val="1261954703"/>
                  </a:ext>
                </a:extLst>
              </a:tr>
              <a:tr h="698241">
                <a:tc>
                  <a:txBody>
                    <a:bodyPr/>
                    <a:lstStyle/>
                    <a:p>
                      <a:pPr>
                        <a:lnSpc>
                          <a:spcPts val="1500"/>
                        </a:lnSpc>
                      </a:pPr>
                      <a:r>
                        <a:rPr lang="en-US" sz="1100">
                          <a:effectLst/>
                        </a:rPr>
                        <a:t>Random numbers</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0.1</a:t>
                      </a:r>
                      <a:endParaRPr lang="en-US" sz="800">
                        <a:effectLst/>
                        <a:latin typeface="Calibri" panose="020F0502020204030204" pitchFamily="34" charset="0"/>
                      </a:endParaRPr>
                    </a:p>
                  </a:txBody>
                  <a:tcPr marL="116986" marR="116986" marT="116986" marB="116986" anchor="ctr"/>
                </a:tc>
                <a:extLst>
                  <a:ext uri="{0D108BD9-81ED-4DB2-BD59-A6C34878D82A}">
                    <a16:rowId xmlns:a16="http://schemas.microsoft.com/office/drawing/2014/main" val="671732104"/>
                  </a:ext>
                </a:extLst>
              </a:tr>
              <a:tr h="698241">
                <a:tc>
                  <a:txBody>
                    <a:bodyPr/>
                    <a:lstStyle/>
                    <a:p>
                      <a:pPr>
                        <a:lnSpc>
                          <a:spcPts val="1500"/>
                        </a:lnSpc>
                      </a:pPr>
                      <a:r>
                        <a:rPr lang="en-US" sz="1100">
                          <a:effectLst/>
                        </a:rPr>
                        <a:t>Random numbers</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a:t>
                      </a:r>
                      <a:endParaRPr lang="en-US" sz="800">
                        <a:effectLst/>
                        <a:latin typeface="Calibri" panose="020F0502020204030204" pitchFamily="34" charset="0"/>
                      </a:endParaRPr>
                    </a:p>
                  </a:txBody>
                  <a:tcPr marL="116986" marR="116986" marT="116986" marB="116986" anchor="ctr"/>
                </a:tc>
                <a:extLst>
                  <a:ext uri="{0D108BD9-81ED-4DB2-BD59-A6C34878D82A}">
                    <a16:rowId xmlns:a16="http://schemas.microsoft.com/office/drawing/2014/main" val="307084710"/>
                  </a:ext>
                </a:extLst>
              </a:tr>
              <a:tr h="698241">
                <a:tc>
                  <a:txBody>
                    <a:bodyPr/>
                    <a:lstStyle/>
                    <a:p>
                      <a:pPr>
                        <a:lnSpc>
                          <a:spcPts val="1500"/>
                        </a:lnSpc>
                      </a:pPr>
                      <a:r>
                        <a:rPr lang="en-US" sz="1100">
                          <a:effectLst/>
                        </a:rPr>
                        <a:t>Random numbers</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a:t>
                      </a:r>
                      <a:endParaRPr lang="en-US" sz="800">
                        <a:effectLst/>
                        <a:latin typeface="Calibri" panose="020F0502020204030204" pitchFamily="34" charset="0"/>
                      </a:endParaRPr>
                    </a:p>
                  </a:txBody>
                  <a:tcPr marL="116986" marR="116986" marT="116986" marB="116986" anchor="ctr"/>
                </a:tc>
                <a:extLst>
                  <a:ext uri="{0D108BD9-81ED-4DB2-BD59-A6C34878D82A}">
                    <a16:rowId xmlns:a16="http://schemas.microsoft.com/office/drawing/2014/main" val="1105832842"/>
                  </a:ext>
                </a:extLst>
              </a:tr>
              <a:tr h="698241">
                <a:tc>
                  <a:txBody>
                    <a:bodyPr/>
                    <a:lstStyle/>
                    <a:p>
                      <a:pPr>
                        <a:lnSpc>
                          <a:spcPts val="1500"/>
                        </a:lnSpc>
                      </a:pPr>
                      <a:r>
                        <a:rPr lang="en-US" sz="1100">
                          <a:effectLst/>
                        </a:rPr>
                        <a:t>Sequential numbers</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0.5</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0.05</a:t>
                      </a:r>
                      <a:endParaRPr lang="en-US" sz="800">
                        <a:effectLst/>
                        <a:latin typeface="Calibri" panose="020F0502020204030204" pitchFamily="34" charset="0"/>
                      </a:endParaRPr>
                    </a:p>
                  </a:txBody>
                  <a:tcPr marL="116986" marR="116986" marT="116986" marB="116986" anchor="ctr"/>
                </a:tc>
                <a:extLst>
                  <a:ext uri="{0D108BD9-81ED-4DB2-BD59-A6C34878D82A}">
                    <a16:rowId xmlns:a16="http://schemas.microsoft.com/office/drawing/2014/main" val="2817222751"/>
                  </a:ext>
                </a:extLst>
              </a:tr>
              <a:tr h="698241">
                <a:tc>
                  <a:txBody>
                    <a:bodyPr/>
                    <a:lstStyle/>
                    <a:p>
                      <a:pPr>
                        <a:lnSpc>
                          <a:spcPts val="1500"/>
                        </a:lnSpc>
                      </a:pPr>
                      <a:r>
                        <a:rPr lang="en-US" sz="1100">
                          <a:effectLst/>
                        </a:rPr>
                        <a:t>Sequential numbers</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5.0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0.5</a:t>
                      </a:r>
                      <a:endParaRPr lang="en-US" sz="800">
                        <a:effectLst/>
                        <a:latin typeface="Calibri" panose="020F0502020204030204" pitchFamily="34" charset="0"/>
                      </a:endParaRPr>
                    </a:p>
                  </a:txBody>
                  <a:tcPr marL="116986" marR="116986" marT="116986" marB="116986" anchor="ctr"/>
                </a:tc>
                <a:extLst>
                  <a:ext uri="{0D108BD9-81ED-4DB2-BD59-A6C34878D82A}">
                    <a16:rowId xmlns:a16="http://schemas.microsoft.com/office/drawing/2014/main" val="2615804187"/>
                  </a:ext>
                </a:extLst>
              </a:tr>
              <a:tr h="698241">
                <a:tc>
                  <a:txBody>
                    <a:bodyPr/>
                    <a:lstStyle/>
                    <a:p>
                      <a:pPr>
                        <a:lnSpc>
                          <a:spcPts val="1500"/>
                        </a:lnSpc>
                      </a:pPr>
                      <a:r>
                        <a:rPr lang="en-US" sz="1100">
                          <a:effectLst/>
                        </a:rPr>
                        <a:t>Sequential numbers</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50.0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5.0</a:t>
                      </a:r>
                      <a:endParaRPr lang="en-US" sz="800">
                        <a:effectLst/>
                        <a:latin typeface="Calibri" panose="020F0502020204030204" pitchFamily="34" charset="0"/>
                      </a:endParaRPr>
                    </a:p>
                  </a:txBody>
                  <a:tcPr marL="116986" marR="116986" marT="116986" marB="116986" anchor="ctr"/>
                </a:tc>
                <a:extLst>
                  <a:ext uri="{0D108BD9-81ED-4DB2-BD59-A6C34878D82A}">
                    <a16:rowId xmlns:a16="http://schemas.microsoft.com/office/drawing/2014/main" val="3535447107"/>
                  </a:ext>
                </a:extLst>
              </a:tr>
              <a:tr h="485733">
                <a:tc>
                  <a:txBody>
                    <a:bodyPr/>
                    <a:lstStyle/>
                    <a:p>
                      <a:pPr>
                        <a:lnSpc>
                          <a:spcPts val="1500"/>
                        </a:lnSpc>
                      </a:pPr>
                      <a:r>
                        <a:rPr lang="en-US" sz="1100">
                          <a:effectLst/>
                        </a:rPr>
                        <a:t>Sorted numbers</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0.1</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0.01</a:t>
                      </a:r>
                      <a:endParaRPr lang="en-US" sz="800">
                        <a:effectLst/>
                        <a:latin typeface="Calibri" panose="020F0502020204030204" pitchFamily="34" charset="0"/>
                      </a:endParaRPr>
                    </a:p>
                  </a:txBody>
                  <a:tcPr marL="116986" marR="116986" marT="116986" marB="116986" anchor="ctr"/>
                </a:tc>
                <a:extLst>
                  <a:ext uri="{0D108BD9-81ED-4DB2-BD59-A6C34878D82A}">
                    <a16:rowId xmlns:a16="http://schemas.microsoft.com/office/drawing/2014/main" val="230268301"/>
                  </a:ext>
                </a:extLst>
              </a:tr>
              <a:tr h="485733">
                <a:tc>
                  <a:txBody>
                    <a:bodyPr/>
                    <a:lstStyle/>
                    <a:p>
                      <a:pPr>
                        <a:lnSpc>
                          <a:spcPts val="1500"/>
                        </a:lnSpc>
                      </a:pPr>
                      <a:r>
                        <a:rPr lang="en-US" sz="1100">
                          <a:effectLst/>
                        </a:rPr>
                        <a:t>Sorted numbers</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0.1</a:t>
                      </a:r>
                      <a:endParaRPr lang="en-US" sz="800">
                        <a:effectLst/>
                        <a:latin typeface="Calibri" panose="020F0502020204030204" pitchFamily="34" charset="0"/>
                      </a:endParaRPr>
                    </a:p>
                  </a:txBody>
                  <a:tcPr marL="116986" marR="116986" marT="116986" marB="116986" anchor="ctr"/>
                </a:tc>
                <a:extLst>
                  <a:ext uri="{0D108BD9-81ED-4DB2-BD59-A6C34878D82A}">
                    <a16:rowId xmlns:a16="http://schemas.microsoft.com/office/drawing/2014/main" val="783029210"/>
                  </a:ext>
                </a:extLst>
              </a:tr>
              <a:tr h="485733">
                <a:tc>
                  <a:txBody>
                    <a:bodyPr/>
                    <a:lstStyle/>
                    <a:p>
                      <a:pPr>
                        <a:lnSpc>
                          <a:spcPts val="1500"/>
                        </a:lnSpc>
                      </a:pPr>
                      <a:r>
                        <a:rPr lang="en-US" sz="1100">
                          <a:effectLst/>
                        </a:rPr>
                        <a:t>Sorted numbers</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1,000,000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10.0</a:t>
                      </a:r>
                      <a:endParaRPr lang="en-US" sz="800">
                        <a:effectLst/>
                        <a:latin typeface="Calibri" panose="020F0502020204030204" pitchFamily="34" charset="0"/>
                      </a:endParaRPr>
                    </a:p>
                  </a:txBody>
                  <a:tcPr marL="116986" marR="116986" marT="116986" marB="116986" anchor="ctr"/>
                </a:tc>
                <a:tc>
                  <a:txBody>
                    <a:bodyPr/>
                    <a:lstStyle/>
                    <a:p>
                      <a:pPr>
                        <a:lnSpc>
                          <a:spcPts val="1500"/>
                        </a:lnSpc>
                      </a:pPr>
                      <a:r>
                        <a:rPr lang="en-US" sz="1100">
                          <a:effectLst/>
                        </a:rPr>
                        <a:t>1.0</a:t>
                      </a:r>
                      <a:endParaRPr lang="en-US" sz="800">
                        <a:effectLst/>
                        <a:latin typeface="Calibri" panose="020F0502020204030204" pitchFamily="34" charset="0"/>
                      </a:endParaRPr>
                    </a:p>
                  </a:txBody>
                  <a:tcPr marL="116986" marR="116986" marT="116986" marB="116986" anchor="ctr"/>
                </a:tc>
                <a:extLst>
                  <a:ext uri="{0D108BD9-81ED-4DB2-BD59-A6C34878D82A}">
                    <a16:rowId xmlns:a16="http://schemas.microsoft.com/office/drawing/2014/main" val="2060049363"/>
                  </a:ext>
                </a:extLst>
              </a:tr>
            </a:tbl>
          </a:graphicData>
        </a:graphic>
      </p:graphicFrame>
      <p:pic>
        <p:nvPicPr>
          <p:cNvPr id="13" name="Graphic 12" descr="Bar chart">
            <a:extLst>
              <a:ext uri="{FF2B5EF4-FFF2-40B4-BE49-F238E27FC236}">
                <a16:creationId xmlns:a16="http://schemas.microsoft.com/office/drawing/2014/main" id="{F4230F72-2DAB-EC1F-79FE-62458B93980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6562" y="4564629"/>
            <a:ext cx="2397770" cy="2696566"/>
          </a:xfrm>
          <a:prstGeom prst="rect">
            <a:avLst/>
          </a:prstGeom>
        </p:spPr>
      </p:pic>
    </p:spTree>
    <p:extLst>
      <p:ext uri="{BB962C8B-B14F-4D97-AF65-F5344CB8AC3E}">
        <p14:creationId xmlns:p14="http://schemas.microsoft.com/office/powerpoint/2010/main" val="287775436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683EE-D5EF-AC87-9A2F-0DDF9D3668FA}"/>
              </a:ext>
            </a:extLst>
          </p:cNvPr>
          <p:cNvSpPr>
            <a:spLocks noGrp="1"/>
          </p:cNvSpPr>
          <p:nvPr>
            <p:ph type="title"/>
          </p:nvPr>
        </p:nvSpPr>
        <p:spPr>
          <a:xfrm>
            <a:off x="1034695" y="82947"/>
            <a:ext cx="6308775" cy="2049620"/>
          </a:xfrm>
        </p:spPr>
        <p:txBody>
          <a:bodyPr>
            <a:normAutofit/>
          </a:bodyPr>
          <a:lstStyle/>
          <a:p>
            <a:r>
              <a:rPr lang="en-US" sz="6000" b="0" dirty="0">
                <a:latin typeface="Bradley Hand"/>
              </a:rPr>
              <a:t>DISCUSSION</a:t>
            </a:r>
            <a:endParaRPr lang="en-US" sz="6000" dirty="0"/>
          </a:p>
        </p:txBody>
      </p:sp>
      <p:sp>
        <p:nvSpPr>
          <p:cNvPr id="3" name="Content Placeholder 2">
            <a:extLst>
              <a:ext uri="{FF2B5EF4-FFF2-40B4-BE49-F238E27FC236}">
                <a16:creationId xmlns:a16="http://schemas.microsoft.com/office/drawing/2014/main" id="{7140A047-0A85-46D0-81A2-D89D44A90610}"/>
              </a:ext>
            </a:extLst>
          </p:cNvPr>
          <p:cNvSpPr>
            <a:spLocks noGrp="1"/>
          </p:cNvSpPr>
          <p:nvPr>
            <p:ph idx="1"/>
          </p:nvPr>
        </p:nvSpPr>
        <p:spPr>
          <a:xfrm>
            <a:off x="1097280" y="1730504"/>
            <a:ext cx="6246190" cy="4555996"/>
          </a:xfrm>
        </p:spPr>
        <p:txBody>
          <a:bodyPr vert="horz" lIns="91440" tIns="45720" rIns="91440" bIns="45720" rtlCol="0" anchor="t">
            <a:noAutofit/>
          </a:bodyPr>
          <a:lstStyle/>
          <a:p>
            <a:pPr marL="0" indent="0">
              <a:buNone/>
            </a:pPr>
            <a:r>
              <a:rPr lang="en-US" sz="2000" b="1" dirty="0">
                <a:latin typeface="Times New Roman"/>
                <a:cs typeface="Times New Roman"/>
              </a:rPr>
              <a:t>Limitations and Challenges:</a:t>
            </a:r>
            <a:endParaRPr lang="en-US" sz="2000" dirty="0"/>
          </a:p>
          <a:p>
            <a:r>
              <a:rPr lang="en-US" sz="2000" dirty="0">
                <a:latin typeface="Times New Roman"/>
                <a:cs typeface="Times New Roman"/>
              </a:rPr>
              <a:t>• False positives</a:t>
            </a:r>
            <a:endParaRPr lang="en-US" sz="2000" dirty="0"/>
          </a:p>
          <a:p>
            <a:r>
              <a:rPr lang="en-US" sz="2000" dirty="0">
                <a:latin typeface="Times New Roman"/>
                <a:cs typeface="Times New Roman"/>
              </a:rPr>
              <a:t>• Limited capacity</a:t>
            </a:r>
            <a:endParaRPr lang="en-US" sz="2000" dirty="0"/>
          </a:p>
          <a:p>
            <a:r>
              <a:rPr lang="en-US" sz="2000" dirty="0">
                <a:latin typeface="Times New Roman"/>
                <a:cs typeface="Times New Roman"/>
              </a:rPr>
              <a:t>• Dynamic operations</a:t>
            </a:r>
            <a:endParaRPr lang="en-US" sz="2000" dirty="0"/>
          </a:p>
          <a:p>
            <a:pPr marL="0" indent="0">
              <a:buNone/>
            </a:pPr>
            <a:r>
              <a:rPr lang="en-US" sz="2000" b="1" dirty="0">
                <a:latin typeface="Times New Roman"/>
                <a:cs typeface="Times New Roman"/>
              </a:rPr>
              <a:t>Potential Future Improvements:</a:t>
            </a:r>
            <a:endParaRPr lang="en-US" sz="2000" dirty="0"/>
          </a:p>
          <a:p>
            <a:r>
              <a:rPr lang="en-US" sz="2000" dirty="0">
                <a:latin typeface="Times New Roman"/>
                <a:cs typeface="Times New Roman"/>
              </a:rPr>
              <a:t>• Dynamic resizing</a:t>
            </a:r>
            <a:endParaRPr lang="en-US" sz="2000" dirty="0"/>
          </a:p>
          <a:p>
            <a:r>
              <a:rPr lang="en-US" sz="2000" dirty="0">
                <a:latin typeface="Times New Roman"/>
                <a:cs typeface="Times New Roman"/>
              </a:rPr>
              <a:t>• Efficient updates</a:t>
            </a:r>
            <a:endParaRPr lang="en-US" sz="2000" dirty="0"/>
          </a:p>
          <a:p>
            <a:r>
              <a:rPr lang="en-US" sz="2000" dirty="0">
                <a:latin typeface="Times New Roman"/>
                <a:cs typeface="Times New Roman"/>
              </a:rPr>
              <a:t>• Load balancing</a:t>
            </a:r>
            <a:endParaRPr lang="en-US" sz="2000" dirty="0"/>
          </a:p>
          <a:p>
            <a:r>
              <a:rPr lang="en-US" sz="2000" dirty="0">
                <a:latin typeface="Times New Roman"/>
                <a:cs typeface="Times New Roman"/>
              </a:rPr>
              <a:t>• Tuning parameters</a:t>
            </a:r>
            <a:endParaRPr lang="en-US" sz="2000" dirty="0"/>
          </a:p>
          <a:p>
            <a:endParaRPr lang="en-US" sz="2000" dirty="0"/>
          </a:p>
        </p:txBody>
      </p:sp>
      <p:pic>
        <p:nvPicPr>
          <p:cNvPr id="5" name="Picture 4" descr="Web of wires connecting pins">
            <a:extLst>
              <a:ext uri="{FF2B5EF4-FFF2-40B4-BE49-F238E27FC236}">
                <a16:creationId xmlns:a16="http://schemas.microsoft.com/office/drawing/2014/main" id="{73464DC7-51BA-9B71-3F88-B1E2969A6042}"/>
              </a:ext>
            </a:extLst>
          </p:cNvPr>
          <p:cNvPicPr>
            <a:picLocks noChangeAspect="1"/>
          </p:cNvPicPr>
          <p:nvPr/>
        </p:nvPicPr>
        <p:blipFill rotWithShape="1">
          <a:blip r:embed="rId2"/>
          <a:srcRect l="16913" r="47489" b="4"/>
          <a:stretch/>
        </p:blipFill>
        <p:spPr>
          <a:xfrm>
            <a:off x="8534400" y="10"/>
            <a:ext cx="3657601" cy="6857990"/>
          </a:xfrm>
          <a:prstGeom prst="rect">
            <a:avLst/>
          </a:prstGeom>
        </p:spPr>
      </p:pic>
    </p:spTree>
    <p:extLst>
      <p:ext uri="{BB962C8B-B14F-4D97-AF65-F5344CB8AC3E}">
        <p14:creationId xmlns:p14="http://schemas.microsoft.com/office/powerpoint/2010/main" val="154858587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White bulbs with a yellow one standing out">
            <a:extLst>
              <a:ext uri="{FF2B5EF4-FFF2-40B4-BE49-F238E27FC236}">
                <a16:creationId xmlns:a16="http://schemas.microsoft.com/office/drawing/2014/main" id="{B2B2C203-4789-AF07-3075-7785CAD01F42}"/>
              </a:ext>
            </a:extLst>
          </p:cNvPr>
          <p:cNvPicPr>
            <a:picLocks noChangeAspect="1"/>
          </p:cNvPicPr>
          <p:nvPr/>
        </p:nvPicPr>
        <p:blipFill rotWithShape="1">
          <a:blip r:embed="rId2">
            <a:alphaModFix amt="60000"/>
          </a:blip>
          <a:srcRect b="15730"/>
          <a:stretch/>
        </p:blipFill>
        <p:spPr>
          <a:xfrm>
            <a:off x="20" y="10"/>
            <a:ext cx="12191979" cy="6857990"/>
          </a:xfrm>
          <a:prstGeom prst="rect">
            <a:avLst/>
          </a:prstGeom>
        </p:spPr>
      </p:pic>
      <p:sp>
        <p:nvSpPr>
          <p:cNvPr id="2" name="Title 1">
            <a:extLst>
              <a:ext uri="{FF2B5EF4-FFF2-40B4-BE49-F238E27FC236}">
                <a16:creationId xmlns:a16="http://schemas.microsoft.com/office/drawing/2014/main" id="{F5C16069-9654-45E8-8D5C-E97FD3AF0952}"/>
              </a:ext>
            </a:extLst>
          </p:cNvPr>
          <p:cNvSpPr>
            <a:spLocks noGrp="1"/>
          </p:cNvSpPr>
          <p:nvPr>
            <p:ph type="title"/>
          </p:nvPr>
        </p:nvSpPr>
        <p:spPr>
          <a:xfrm>
            <a:off x="1088136" y="1066110"/>
            <a:ext cx="5625342" cy="4630055"/>
          </a:xfrm>
        </p:spPr>
        <p:txBody>
          <a:bodyPr vert="horz" lIns="91440" tIns="45720" rIns="91440" bIns="45720" rtlCol="0" anchor="t">
            <a:normAutofit/>
          </a:bodyPr>
          <a:lstStyle/>
          <a:p>
            <a:r>
              <a:rPr lang="en-US" sz="6000" b="1" kern="1200" cap="none" baseline="0">
                <a:solidFill>
                  <a:srgbClr val="FFFFFF"/>
                </a:solidFill>
                <a:latin typeface="+mj-lt"/>
                <a:ea typeface="+mj-ea"/>
                <a:cs typeface="+mj-cs"/>
              </a:rPr>
              <a:t>Conclusion</a:t>
            </a:r>
          </a:p>
        </p:txBody>
      </p:sp>
      <p:sp>
        <p:nvSpPr>
          <p:cNvPr id="4" name="TextBox 3">
            <a:extLst>
              <a:ext uri="{FF2B5EF4-FFF2-40B4-BE49-F238E27FC236}">
                <a16:creationId xmlns:a16="http://schemas.microsoft.com/office/drawing/2014/main" id="{D1149E65-0208-5522-3E39-04CEDD124503}"/>
              </a:ext>
            </a:extLst>
          </p:cNvPr>
          <p:cNvSpPr txBox="1"/>
          <p:nvPr/>
        </p:nvSpPr>
        <p:spPr>
          <a:xfrm>
            <a:off x="508986" y="2723753"/>
            <a:ext cx="6299816" cy="4997969"/>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120000"/>
              </a:lnSpc>
              <a:spcAft>
                <a:spcPts val="600"/>
              </a:spcAft>
              <a:buFont typeface="Neue Haas Grotesk Text Pro" panose="020B0504020202020204" pitchFamily="34" charset="0"/>
              <a:buChar char="-"/>
            </a:pPr>
            <a:r>
              <a:rPr lang="en-US" sz="1700" dirty="0">
                <a:solidFill>
                  <a:srgbClr val="FFFFFF"/>
                </a:solidFill>
              </a:rPr>
              <a:t>This provides as a efficient method to solve problems</a:t>
            </a:r>
          </a:p>
          <a:p>
            <a:pPr>
              <a:lnSpc>
                <a:spcPct val="120000"/>
              </a:lnSpc>
              <a:spcAft>
                <a:spcPts val="600"/>
              </a:spcAft>
            </a:pPr>
            <a:r>
              <a:rPr lang="en-US" sz="1700" b="1" dirty="0">
                <a:solidFill>
                  <a:srgbClr val="FFFFFF"/>
                </a:solidFill>
              </a:rPr>
              <a:t>The key learnings of this report are:</a:t>
            </a:r>
            <a:endParaRPr lang="en-US" sz="1700" dirty="0">
              <a:solidFill>
                <a:srgbClr val="FFFFFF"/>
              </a:solidFill>
            </a:endParaRPr>
          </a:p>
          <a:p>
            <a:pPr indent="-228600">
              <a:lnSpc>
                <a:spcPct val="120000"/>
              </a:lnSpc>
              <a:spcAft>
                <a:spcPts val="600"/>
              </a:spcAft>
              <a:buFont typeface="Neue Haas Grotesk Text Pro" panose="020B0504020202020204" pitchFamily="34" charset="0"/>
              <a:buChar char="-"/>
            </a:pPr>
            <a:r>
              <a:rPr lang="en-US" sz="1700" dirty="0">
                <a:solidFill>
                  <a:srgbClr val="FFFFFF"/>
                </a:solidFill>
              </a:rPr>
              <a:t> Importance of hybrid data structures</a:t>
            </a:r>
          </a:p>
          <a:p>
            <a:pPr indent="-228600">
              <a:lnSpc>
                <a:spcPct val="120000"/>
              </a:lnSpc>
              <a:spcAft>
                <a:spcPts val="600"/>
              </a:spcAft>
              <a:buFont typeface="Neue Haas Grotesk Text Pro" panose="020B0504020202020204" pitchFamily="34" charset="0"/>
              <a:buChar char="-"/>
            </a:pPr>
            <a:r>
              <a:rPr lang="en-US" sz="1700" dirty="0">
                <a:solidFill>
                  <a:srgbClr val="FFFFFF"/>
                </a:solidFill>
              </a:rPr>
              <a:t>The understanding of how B+ tree data structure and bloom filter data structure individually and their efficiency when combined together.</a:t>
            </a:r>
          </a:p>
          <a:p>
            <a:pPr indent="-228600">
              <a:lnSpc>
                <a:spcPct val="120000"/>
              </a:lnSpc>
              <a:spcAft>
                <a:spcPts val="600"/>
              </a:spcAft>
              <a:buFont typeface="Neue Haas Grotesk Text Pro" panose="020B0504020202020204" pitchFamily="34" charset="0"/>
              <a:buChar char="-"/>
            </a:pPr>
            <a:r>
              <a:rPr lang="en-US" sz="1700" dirty="0">
                <a:solidFill>
                  <a:srgbClr val="FFFFFF"/>
                </a:solidFill>
              </a:rPr>
              <a:t> Practical efficiency of hybrid data structure</a:t>
            </a:r>
          </a:p>
          <a:p>
            <a:pPr indent="-228600">
              <a:lnSpc>
                <a:spcPct val="120000"/>
              </a:lnSpc>
              <a:spcAft>
                <a:spcPts val="600"/>
              </a:spcAft>
              <a:buFont typeface="Neue Haas Grotesk Text Pro" panose="020B0504020202020204" pitchFamily="34" charset="0"/>
              <a:buChar char="-"/>
            </a:pPr>
            <a:r>
              <a:rPr lang="en-US" sz="1700" dirty="0">
                <a:solidFill>
                  <a:srgbClr val="FFFFFF"/>
                </a:solidFill>
              </a:rPr>
              <a:t>The performance analysis of these hybrid data structures</a:t>
            </a:r>
          </a:p>
          <a:p>
            <a:pPr indent="-228600">
              <a:lnSpc>
                <a:spcPct val="120000"/>
              </a:lnSpc>
              <a:spcAft>
                <a:spcPts val="600"/>
              </a:spcAft>
              <a:buFont typeface="Neue Haas Grotesk Text Pro" panose="020B0504020202020204" pitchFamily="34" charset="0"/>
              <a:buChar char="-"/>
            </a:pPr>
            <a:endParaRPr lang="en-US" sz="1700" dirty="0">
              <a:solidFill>
                <a:srgbClr val="FFFFFF"/>
              </a:solidFill>
            </a:endParaRPr>
          </a:p>
        </p:txBody>
      </p:sp>
    </p:spTree>
    <p:extLst>
      <p:ext uri="{BB962C8B-B14F-4D97-AF65-F5344CB8AC3E}">
        <p14:creationId xmlns:p14="http://schemas.microsoft.com/office/powerpoint/2010/main" val="38075532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CCDB7-1912-A7F1-0298-0C240E334EED}"/>
              </a:ext>
            </a:extLst>
          </p:cNvPr>
          <p:cNvSpPr>
            <a:spLocks noGrp="1"/>
          </p:cNvSpPr>
          <p:nvPr>
            <p:ph type="title"/>
          </p:nvPr>
        </p:nvSpPr>
        <p:spPr>
          <a:xfrm>
            <a:off x="1091204" y="1091868"/>
            <a:ext cx="3785596" cy="2042160"/>
          </a:xfrm>
        </p:spPr>
        <p:txBody>
          <a:bodyPr vert="horz" lIns="91440" tIns="45720" rIns="91440" bIns="45720" rtlCol="0" anchor="t">
            <a:normAutofit/>
          </a:bodyPr>
          <a:lstStyle/>
          <a:p>
            <a:r>
              <a:rPr lang="en-US" sz="4000" b="1" kern="1200" cap="none" baseline="0">
                <a:solidFill>
                  <a:schemeClr val="tx1"/>
                </a:solidFill>
                <a:latin typeface="+mj-lt"/>
                <a:ea typeface="+mj-ea"/>
                <a:cs typeface="+mj-cs"/>
              </a:rPr>
              <a:t>B+ Tree </a:t>
            </a:r>
          </a:p>
        </p:txBody>
      </p:sp>
      <p:sp>
        <p:nvSpPr>
          <p:cNvPr id="4" name="TextBox 3">
            <a:extLst>
              <a:ext uri="{FF2B5EF4-FFF2-40B4-BE49-F238E27FC236}">
                <a16:creationId xmlns:a16="http://schemas.microsoft.com/office/drawing/2014/main" id="{67B40A3A-EFD4-8728-F4C9-6191A783C5E4}"/>
              </a:ext>
            </a:extLst>
          </p:cNvPr>
          <p:cNvSpPr txBox="1"/>
          <p:nvPr/>
        </p:nvSpPr>
        <p:spPr>
          <a:xfrm>
            <a:off x="1097280" y="2254304"/>
            <a:ext cx="3675826" cy="390795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indent="-228600">
              <a:lnSpc>
                <a:spcPct val="120000"/>
              </a:lnSpc>
              <a:spcAft>
                <a:spcPts val="600"/>
              </a:spcAft>
              <a:buFont typeface="Neue Haas Grotesk Text Pro" panose="020B0504020202020204" pitchFamily="34" charset="0"/>
              <a:buChar char="-"/>
            </a:pPr>
            <a:r>
              <a:rPr lang="en-US" sz="1400"/>
              <a:t>B+ tree is a specialized form of a Binary tree that is used to store sorted data in a way that allows for efficient searching, insertion, and deletion.</a:t>
            </a:r>
          </a:p>
          <a:p>
            <a:pPr indent="-228600">
              <a:lnSpc>
                <a:spcPct val="120000"/>
              </a:lnSpc>
              <a:spcAft>
                <a:spcPts val="600"/>
              </a:spcAft>
              <a:buFont typeface="Neue Haas Grotesk Text Pro" panose="020B0504020202020204" pitchFamily="34" charset="0"/>
              <a:buChar char="-"/>
            </a:pPr>
            <a:r>
              <a:rPr lang="en-US" sz="1400"/>
              <a:t>B+ trees are made up of a series of nodes</a:t>
            </a:r>
          </a:p>
          <a:p>
            <a:pPr indent="-228600">
              <a:lnSpc>
                <a:spcPct val="120000"/>
              </a:lnSpc>
              <a:spcAft>
                <a:spcPts val="600"/>
              </a:spcAft>
              <a:buFont typeface="Neue Haas Grotesk Text Pro" panose="020B0504020202020204" pitchFamily="34" charset="0"/>
              <a:buChar char="-"/>
            </a:pPr>
            <a:r>
              <a:rPr lang="en-US" sz="1400"/>
              <a:t>The keys in a B+ tree are sorted in ascending order.</a:t>
            </a:r>
          </a:p>
          <a:p>
            <a:pPr indent="-228600">
              <a:lnSpc>
                <a:spcPct val="120000"/>
              </a:lnSpc>
              <a:spcAft>
                <a:spcPts val="600"/>
              </a:spcAft>
              <a:buFont typeface="Neue Haas Grotesk Text Pro" panose="020B0504020202020204" pitchFamily="34" charset="0"/>
              <a:buChar char="-"/>
            </a:pPr>
            <a:r>
              <a:rPr lang="en-US" sz="1400"/>
              <a:t>The root node of a B+ tree can contain fewer than m keys, but all other nodes must contain at least m/2 keys..</a:t>
            </a:r>
          </a:p>
          <a:p>
            <a:pPr indent="-228600">
              <a:lnSpc>
                <a:spcPct val="120000"/>
              </a:lnSpc>
              <a:spcAft>
                <a:spcPts val="600"/>
              </a:spcAft>
              <a:buFont typeface="Neue Haas Grotesk Text Pro" panose="020B0504020202020204" pitchFamily="34" charset="0"/>
              <a:buChar char="-"/>
            </a:pPr>
            <a:endParaRPr lang="en-US" sz="1400"/>
          </a:p>
          <a:p>
            <a:pPr indent="-228600">
              <a:lnSpc>
                <a:spcPct val="120000"/>
              </a:lnSpc>
              <a:spcAft>
                <a:spcPts val="600"/>
              </a:spcAft>
              <a:buFont typeface="Neue Haas Grotesk Text Pro" panose="020B0504020202020204" pitchFamily="34" charset="0"/>
              <a:buChar char="-"/>
            </a:pPr>
            <a:endParaRPr lang="en-US" sz="1400"/>
          </a:p>
        </p:txBody>
      </p:sp>
      <p:pic>
        <p:nvPicPr>
          <p:cNvPr id="5" name="Picture 4">
            <a:extLst>
              <a:ext uri="{FF2B5EF4-FFF2-40B4-BE49-F238E27FC236}">
                <a16:creationId xmlns:a16="http://schemas.microsoft.com/office/drawing/2014/main" id="{8114F0E6-D4F0-FBF2-1F79-987D292C7D36}"/>
              </a:ext>
            </a:extLst>
          </p:cNvPr>
          <p:cNvPicPr>
            <a:picLocks noChangeAspect="1"/>
          </p:cNvPicPr>
          <p:nvPr/>
        </p:nvPicPr>
        <p:blipFill rotWithShape="1">
          <a:blip r:embed="rId2"/>
          <a:srcRect l="19531" r="25781"/>
          <a:stretch/>
        </p:blipFill>
        <p:spPr>
          <a:xfrm>
            <a:off x="5524500" y="10"/>
            <a:ext cx="6667501" cy="6857990"/>
          </a:xfrm>
          <a:prstGeom prst="rect">
            <a:avLst/>
          </a:prstGeom>
        </p:spPr>
      </p:pic>
    </p:spTree>
    <p:extLst>
      <p:ext uri="{BB962C8B-B14F-4D97-AF65-F5344CB8AC3E}">
        <p14:creationId xmlns:p14="http://schemas.microsoft.com/office/powerpoint/2010/main" val="226861596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C4973BB-DBEC-FA4F-A66E-A41233C6F385}"/>
              </a:ext>
            </a:extLst>
          </p:cNvPr>
          <p:cNvPicPr>
            <a:picLocks noChangeAspect="1"/>
          </p:cNvPicPr>
          <p:nvPr/>
        </p:nvPicPr>
        <p:blipFill rotWithShape="1">
          <a:blip r:embed="rId2">
            <a:alphaModFix amt="60000"/>
          </a:blip>
          <a:srcRect t="21869" b="21881"/>
          <a:stretch/>
        </p:blipFill>
        <p:spPr>
          <a:xfrm>
            <a:off x="20" y="10"/>
            <a:ext cx="12191979" cy="6857989"/>
          </a:xfrm>
          <a:prstGeom prst="rect">
            <a:avLst/>
          </a:prstGeom>
        </p:spPr>
      </p:pic>
      <p:sp>
        <p:nvSpPr>
          <p:cNvPr id="2" name="Title 1">
            <a:extLst>
              <a:ext uri="{FF2B5EF4-FFF2-40B4-BE49-F238E27FC236}">
                <a16:creationId xmlns:a16="http://schemas.microsoft.com/office/drawing/2014/main" id="{4CD0ED9F-9A94-16E4-9BB0-83063D9EEA96}"/>
              </a:ext>
            </a:extLst>
          </p:cNvPr>
          <p:cNvSpPr>
            <a:spLocks noGrp="1"/>
          </p:cNvSpPr>
          <p:nvPr>
            <p:ph type="title"/>
          </p:nvPr>
        </p:nvSpPr>
        <p:spPr>
          <a:xfrm>
            <a:off x="1959025" y="2424156"/>
            <a:ext cx="10084271" cy="1820488"/>
          </a:xfrm>
        </p:spPr>
        <p:txBody>
          <a:bodyPr>
            <a:normAutofit/>
          </a:bodyPr>
          <a:lstStyle/>
          <a:p>
            <a:r>
              <a:rPr lang="en-US" sz="9600" dirty="0">
                <a:solidFill>
                  <a:srgbClr val="FFFFFF"/>
                </a:solidFill>
                <a:latin typeface="American Typewriter" panose="02090604020004020304" pitchFamily="18" charset="77"/>
              </a:rPr>
              <a:t>THANK YOU</a:t>
            </a:r>
            <a:endParaRPr lang="en-US" sz="9600" dirty="0">
              <a:latin typeface="American Typewriter" panose="02090604020004020304" pitchFamily="18" charset="77"/>
            </a:endParaRPr>
          </a:p>
        </p:txBody>
      </p:sp>
    </p:spTree>
    <p:extLst>
      <p:ext uri="{BB962C8B-B14F-4D97-AF65-F5344CB8AC3E}">
        <p14:creationId xmlns:p14="http://schemas.microsoft.com/office/powerpoint/2010/main" val="132458748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2575A-2051-000E-4E63-EA355185C3E4}"/>
              </a:ext>
            </a:extLst>
          </p:cNvPr>
          <p:cNvSpPr>
            <a:spLocks noGrp="1"/>
          </p:cNvSpPr>
          <p:nvPr>
            <p:ph type="title"/>
          </p:nvPr>
        </p:nvSpPr>
        <p:spPr>
          <a:xfrm>
            <a:off x="1091203" y="1069848"/>
            <a:ext cx="6308775" cy="2049620"/>
          </a:xfrm>
        </p:spPr>
        <p:txBody>
          <a:bodyPr vert="horz" lIns="91440" tIns="45720" rIns="91440" bIns="45720" rtlCol="0" anchor="t">
            <a:normAutofit/>
          </a:bodyPr>
          <a:lstStyle/>
          <a:p>
            <a:r>
              <a:rPr lang="en-US" b="1" kern="1200" cap="none" baseline="0">
                <a:latin typeface="+mj-lt"/>
                <a:ea typeface="+mj-ea"/>
                <a:cs typeface="+mj-cs"/>
              </a:rPr>
              <a:t>Operations performed in the B+ tree</a:t>
            </a:r>
            <a:endParaRPr lang="en-US" b="1" kern="1200" cap="none" baseline="0">
              <a:latin typeface="+mj-lt"/>
            </a:endParaRPr>
          </a:p>
        </p:txBody>
      </p:sp>
      <p:sp>
        <p:nvSpPr>
          <p:cNvPr id="4" name="TextBox 3">
            <a:extLst>
              <a:ext uri="{FF2B5EF4-FFF2-40B4-BE49-F238E27FC236}">
                <a16:creationId xmlns:a16="http://schemas.microsoft.com/office/drawing/2014/main" id="{1781B37A-6924-6820-5141-F3C68F04B4B6}"/>
              </a:ext>
            </a:extLst>
          </p:cNvPr>
          <p:cNvSpPr txBox="1"/>
          <p:nvPr/>
        </p:nvSpPr>
        <p:spPr>
          <a:xfrm>
            <a:off x="1089086" y="2426716"/>
            <a:ext cx="6223996" cy="310597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indent="-228600">
              <a:lnSpc>
                <a:spcPct val="120000"/>
              </a:lnSpc>
              <a:spcAft>
                <a:spcPts val="600"/>
              </a:spcAft>
              <a:buFont typeface="Neue Haas Grotesk Text Pro" panose="020B0504020202020204" pitchFamily="34" charset="0"/>
              <a:buChar char="-"/>
            </a:pPr>
            <a:r>
              <a:rPr lang="en-US" b="1"/>
              <a:t>Searching an element:</a:t>
            </a:r>
            <a:endParaRPr lang="en-US"/>
          </a:p>
          <a:p>
            <a:pPr indent="-228600">
              <a:lnSpc>
                <a:spcPct val="120000"/>
              </a:lnSpc>
              <a:spcAft>
                <a:spcPts val="600"/>
              </a:spcAft>
              <a:buFont typeface="Neue Haas Grotesk Text Pro" panose="020B0504020202020204" pitchFamily="34" charset="0"/>
              <a:buChar char="-"/>
            </a:pPr>
            <a:r>
              <a:rPr lang="en-US"/>
              <a:t> When searching for a key in a B+ tree, the search starts at the root node and proceeds down the tree until the desired key is found. </a:t>
            </a:r>
          </a:p>
          <a:p>
            <a:pPr indent="-228600">
              <a:lnSpc>
                <a:spcPct val="120000"/>
              </a:lnSpc>
              <a:spcAft>
                <a:spcPts val="600"/>
              </a:spcAft>
              <a:buFont typeface="Neue Haas Grotesk Text Pro" panose="020B0504020202020204" pitchFamily="34" charset="0"/>
              <a:buChar char="-"/>
            </a:pPr>
            <a:r>
              <a:rPr lang="en-US" b="1"/>
              <a:t>Insertion:</a:t>
            </a:r>
            <a:endParaRPr lang="en-US"/>
          </a:p>
          <a:p>
            <a:pPr indent="-228600">
              <a:lnSpc>
                <a:spcPct val="120000"/>
              </a:lnSpc>
              <a:spcAft>
                <a:spcPts val="600"/>
              </a:spcAft>
              <a:buFont typeface="Neue Haas Grotesk Text Pro" panose="020B0504020202020204" pitchFamily="34" charset="0"/>
              <a:buChar char="-"/>
            </a:pPr>
            <a:r>
              <a:rPr lang="en-US"/>
              <a:t>When inserting a new key into a B+ tree, the key is first inserted into the leaf node that contains the key's range. </a:t>
            </a:r>
          </a:p>
          <a:p>
            <a:pPr indent="-228600">
              <a:lnSpc>
                <a:spcPct val="120000"/>
              </a:lnSpc>
              <a:spcAft>
                <a:spcPts val="600"/>
              </a:spcAft>
              <a:buFont typeface="Neue Haas Grotesk Text Pro" panose="020B0504020202020204" pitchFamily="34" charset="0"/>
              <a:buChar char="-"/>
            </a:pPr>
            <a:r>
              <a:rPr lang="en-US" b="1"/>
              <a:t>Deletion:</a:t>
            </a:r>
            <a:endParaRPr lang="en-US"/>
          </a:p>
          <a:p>
            <a:pPr indent="-228600">
              <a:lnSpc>
                <a:spcPct val="120000"/>
              </a:lnSpc>
              <a:spcAft>
                <a:spcPts val="600"/>
              </a:spcAft>
              <a:buFont typeface="Neue Haas Grotesk Text Pro" panose="020B0504020202020204" pitchFamily="34" charset="0"/>
              <a:buChar char="-"/>
            </a:pPr>
            <a:r>
              <a:rPr lang="en-US"/>
              <a:t> When deleting a key from a B+ tree, the key is first deleted from the leaf node that contains the key. </a:t>
            </a:r>
          </a:p>
          <a:p>
            <a:pPr indent="-228600">
              <a:lnSpc>
                <a:spcPct val="120000"/>
              </a:lnSpc>
              <a:spcAft>
                <a:spcPts val="600"/>
              </a:spcAft>
              <a:buFont typeface="Neue Haas Grotesk Text Pro" panose="020B0504020202020204" pitchFamily="34" charset="0"/>
              <a:buChar char="-"/>
            </a:pPr>
            <a:endParaRPr lang="en-US"/>
          </a:p>
        </p:txBody>
      </p:sp>
      <p:pic>
        <p:nvPicPr>
          <p:cNvPr id="5" name="Picture 4" descr="Cross-section of a plant stem under a microscope">
            <a:extLst>
              <a:ext uri="{FF2B5EF4-FFF2-40B4-BE49-F238E27FC236}">
                <a16:creationId xmlns:a16="http://schemas.microsoft.com/office/drawing/2014/main" id="{93AB6BEE-5468-9E21-2C9F-B064DF252880}"/>
              </a:ext>
            </a:extLst>
          </p:cNvPr>
          <p:cNvPicPr>
            <a:picLocks noChangeAspect="1"/>
          </p:cNvPicPr>
          <p:nvPr/>
        </p:nvPicPr>
        <p:blipFill rotWithShape="1">
          <a:blip r:embed="rId2"/>
          <a:srcRect l="36280" r="28120" b="-1"/>
          <a:stretch/>
        </p:blipFill>
        <p:spPr>
          <a:xfrm>
            <a:off x="8534400" y="10"/>
            <a:ext cx="3657601" cy="6857990"/>
          </a:xfrm>
          <a:prstGeom prst="rect">
            <a:avLst/>
          </a:prstGeom>
        </p:spPr>
      </p:pic>
    </p:spTree>
    <p:extLst>
      <p:ext uri="{BB962C8B-B14F-4D97-AF65-F5344CB8AC3E}">
        <p14:creationId xmlns:p14="http://schemas.microsoft.com/office/powerpoint/2010/main" val="266478088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EE057-9683-160E-AD9F-0B8123F22A05}"/>
              </a:ext>
            </a:extLst>
          </p:cNvPr>
          <p:cNvSpPr>
            <a:spLocks noGrp="1"/>
          </p:cNvSpPr>
          <p:nvPr>
            <p:ph type="title"/>
          </p:nvPr>
        </p:nvSpPr>
        <p:spPr>
          <a:xfrm>
            <a:off x="898854" y="544412"/>
            <a:ext cx="3785596" cy="2042160"/>
          </a:xfrm>
        </p:spPr>
        <p:txBody>
          <a:bodyPr vert="horz" lIns="91440" tIns="45720" rIns="91440" bIns="45720" rtlCol="0" anchor="t">
            <a:normAutofit/>
          </a:bodyPr>
          <a:lstStyle/>
          <a:p>
            <a:r>
              <a:rPr lang="en-US" sz="4000" b="1" kern="1200" cap="none" baseline="0">
                <a:solidFill>
                  <a:schemeClr val="tx1"/>
                </a:solidFill>
                <a:latin typeface="+mj-lt"/>
                <a:ea typeface="+mj-ea"/>
                <a:cs typeface="+mj-cs"/>
              </a:rPr>
              <a:t>Advantages of using B+ tree</a:t>
            </a:r>
          </a:p>
        </p:txBody>
      </p:sp>
      <p:sp>
        <p:nvSpPr>
          <p:cNvPr id="4" name="TextBox 3">
            <a:extLst>
              <a:ext uri="{FF2B5EF4-FFF2-40B4-BE49-F238E27FC236}">
                <a16:creationId xmlns:a16="http://schemas.microsoft.com/office/drawing/2014/main" id="{9E22F837-9342-4AD3-E959-E7051AA75183}"/>
              </a:ext>
            </a:extLst>
          </p:cNvPr>
          <p:cNvSpPr txBox="1"/>
          <p:nvPr/>
        </p:nvSpPr>
        <p:spPr>
          <a:xfrm>
            <a:off x="446251" y="1813921"/>
            <a:ext cx="4326855" cy="434834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indent="-228600">
              <a:lnSpc>
                <a:spcPct val="120000"/>
              </a:lnSpc>
              <a:spcAft>
                <a:spcPts val="600"/>
              </a:spcAft>
              <a:buFont typeface="Neue Haas Grotesk Text Pro" panose="020B0504020202020204" pitchFamily="34" charset="0"/>
              <a:buChar char="-"/>
            </a:pPr>
            <a:r>
              <a:rPr lang="en-US" sz="1500" b="1"/>
              <a:t>Efficient searching: </a:t>
            </a:r>
            <a:r>
              <a:rPr lang="en-US" sz="1500"/>
              <a:t>B+ trees allow for efficient searching, with a worst-case time complexity of O(log n), where n is the number of keys in the tree.</a:t>
            </a:r>
          </a:p>
          <a:p>
            <a:pPr indent="-228600">
              <a:lnSpc>
                <a:spcPct val="120000"/>
              </a:lnSpc>
              <a:spcAft>
                <a:spcPts val="600"/>
              </a:spcAft>
              <a:buFont typeface="Neue Haas Grotesk Text Pro" panose="020B0504020202020204" pitchFamily="34" charset="0"/>
              <a:buChar char="-"/>
            </a:pPr>
            <a:r>
              <a:rPr lang="en-US" sz="1500" b="1"/>
              <a:t>Efficient insertion and deletion: </a:t>
            </a:r>
            <a:r>
              <a:rPr lang="en-US" sz="1500"/>
              <a:t>B+ trees allow for efficient insertion and deletion, with a worst-case time complexity of O(log n).</a:t>
            </a:r>
          </a:p>
          <a:p>
            <a:pPr indent="-228600">
              <a:lnSpc>
                <a:spcPct val="120000"/>
              </a:lnSpc>
              <a:spcAft>
                <a:spcPts val="600"/>
              </a:spcAft>
              <a:buFont typeface="Neue Haas Grotesk Text Pro" panose="020B0504020202020204" pitchFamily="34" charset="0"/>
              <a:buChar char="-"/>
            </a:pPr>
            <a:r>
              <a:rPr lang="en-US" sz="1500" b="1"/>
              <a:t>Scalability</a:t>
            </a:r>
            <a:r>
              <a:rPr lang="en-US" sz="1500"/>
              <a:t>: B+ trees are scalable, meaning that they can be used to store large amounts of data without becoming too slow or complex.</a:t>
            </a:r>
          </a:p>
          <a:p>
            <a:pPr indent="-228600">
              <a:lnSpc>
                <a:spcPct val="120000"/>
              </a:lnSpc>
              <a:spcAft>
                <a:spcPts val="600"/>
              </a:spcAft>
              <a:buFont typeface="Neue Haas Grotesk Text Pro" panose="020B0504020202020204" pitchFamily="34" charset="0"/>
              <a:buChar char="-"/>
            </a:pPr>
            <a:r>
              <a:rPr lang="en-US" sz="1500" b="1"/>
              <a:t>Space efficiency</a:t>
            </a:r>
            <a:r>
              <a:rPr lang="en-US" sz="1500"/>
              <a:t>: B+ trees are space-efficient, meaning that they use less space than other data structures such as balanced binary search trees.</a:t>
            </a:r>
          </a:p>
          <a:p>
            <a:pPr indent="-228600">
              <a:lnSpc>
                <a:spcPct val="120000"/>
              </a:lnSpc>
              <a:spcAft>
                <a:spcPts val="600"/>
              </a:spcAft>
              <a:buFont typeface="Neue Haas Grotesk Text Pro" panose="020B0504020202020204" pitchFamily="34" charset="0"/>
              <a:buChar char="-"/>
            </a:pPr>
            <a:endParaRPr lang="en-US" sz="1500"/>
          </a:p>
        </p:txBody>
      </p:sp>
      <p:pic>
        <p:nvPicPr>
          <p:cNvPr id="5" name="Picture 4" descr="Close-up of a calculator keypad">
            <a:extLst>
              <a:ext uri="{FF2B5EF4-FFF2-40B4-BE49-F238E27FC236}">
                <a16:creationId xmlns:a16="http://schemas.microsoft.com/office/drawing/2014/main" id="{C25ACC60-D0B5-2928-624A-ADF33C723BA6}"/>
              </a:ext>
            </a:extLst>
          </p:cNvPr>
          <p:cNvPicPr>
            <a:picLocks noChangeAspect="1"/>
          </p:cNvPicPr>
          <p:nvPr/>
        </p:nvPicPr>
        <p:blipFill rotWithShape="1">
          <a:blip r:embed="rId2"/>
          <a:srcRect l="15144" r="20446" b="-1"/>
          <a:stretch/>
        </p:blipFill>
        <p:spPr>
          <a:xfrm>
            <a:off x="5524500" y="10"/>
            <a:ext cx="6667501" cy="6857990"/>
          </a:xfrm>
          <a:prstGeom prst="rect">
            <a:avLst/>
          </a:prstGeom>
        </p:spPr>
      </p:pic>
    </p:spTree>
    <p:extLst>
      <p:ext uri="{BB962C8B-B14F-4D97-AF65-F5344CB8AC3E}">
        <p14:creationId xmlns:p14="http://schemas.microsoft.com/office/powerpoint/2010/main" val="315480178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D703D-6A61-CAB4-36DF-CD6C3D1C80FB}"/>
              </a:ext>
            </a:extLst>
          </p:cNvPr>
          <p:cNvSpPr>
            <a:spLocks noGrp="1"/>
          </p:cNvSpPr>
          <p:nvPr>
            <p:ph type="title"/>
          </p:nvPr>
        </p:nvSpPr>
        <p:spPr>
          <a:xfrm>
            <a:off x="1097280" y="571500"/>
            <a:ext cx="6308775" cy="2049620"/>
          </a:xfrm>
        </p:spPr>
        <p:txBody>
          <a:bodyPr>
            <a:normAutofit/>
          </a:bodyPr>
          <a:lstStyle/>
          <a:p>
            <a:r>
              <a:rPr lang="en-US" sz="6000" b="0" dirty="0">
                <a:latin typeface="Bradley Hand"/>
              </a:rPr>
              <a:t>Insertion in B+ tree</a:t>
            </a:r>
            <a:endParaRPr lang="en-US" sz="6000" dirty="0"/>
          </a:p>
        </p:txBody>
      </p:sp>
      <p:sp>
        <p:nvSpPr>
          <p:cNvPr id="3" name="Content Placeholder 2">
            <a:extLst>
              <a:ext uri="{FF2B5EF4-FFF2-40B4-BE49-F238E27FC236}">
                <a16:creationId xmlns:a16="http://schemas.microsoft.com/office/drawing/2014/main" id="{08D21ECB-9667-DD50-108B-8996D1E02DA1}"/>
              </a:ext>
            </a:extLst>
          </p:cNvPr>
          <p:cNvSpPr>
            <a:spLocks noGrp="1"/>
          </p:cNvSpPr>
          <p:nvPr>
            <p:ph idx="1"/>
          </p:nvPr>
        </p:nvSpPr>
        <p:spPr>
          <a:xfrm>
            <a:off x="1097280" y="2662658"/>
            <a:ext cx="6223996" cy="3623842"/>
          </a:xfrm>
        </p:spPr>
        <p:txBody>
          <a:bodyPr vert="horz" lIns="91440" tIns="45720" rIns="91440" bIns="45720" rtlCol="0" anchor="t">
            <a:normAutofit/>
          </a:bodyPr>
          <a:lstStyle/>
          <a:p>
            <a:r>
              <a:rPr lang="en-US" sz="2400" dirty="0">
                <a:latin typeface="Times"/>
                <a:cs typeface="Times"/>
              </a:rPr>
              <a:t>For Example, lets us take 5,20,22,38,52</a:t>
            </a:r>
            <a:endParaRPr lang="en-US" dirty="0"/>
          </a:p>
          <a:p>
            <a:r>
              <a:rPr lang="en-US" sz="2400" dirty="0">
                <a:latin typeface="Times"/>
                <a:cs typeface="Times"/>
              </a:rPr>
              <a:t>At first, the binary + tree will be empty []</a:t>
            </a:r>
            <a:endParaRPr lang="en-US" dirty="0"/>
          </a:p>
          <a:p>
            <a:r>
              <a:rPr lang="en-US" sz="2400" dirty="0">
                <a:latin typeface="Times"/>
                <a:cs typeface="Times"/>
              </a:rPr>
              <a:t>Order (m) – 3</a:t>
            </a:r>
            <a:endParaRPr lang="en-US" dirty="0"/>
          </a:p>
          <a:p>
            <a:r>
              <a:rPr lang="en-US" sz="2400" dirty="0">
                <a:latin typeface="Times"/>
                <a:cs typeface="Times"/>
              </a:rPr>
              <a:t>Maximum keys (m-1) - 2</a:t>
            </a:r>
            <a:endParaRPr lang="en-US" dirty="0"/>
          </a:p>
        </p:txBody>
      </p:sp>
      <p:pic>
        <p:nvPicPr>
          <p:cNvPr id="5" name="Picture 4" descr="Cross Section of Tree  Annual Rings">
            <a:extLst>
              <a:ext uri="{FF2B5EF4-FFF2-40B4-BE49-F238E27FC236}">
                <a16:creationId xmlns:a16="http://schemas.microsoft.com/office/drawing/2014/main" id="{971D61D6-852B-BD58-3A7F-FD5E78B382EA}"/>
              </a:ext>
            </a:extLst>
          </p:cNvPr>
          <p:cNvPicPr>
            <a:picLocks noChangeAspect="1"/>
          </p:cNvPicPr>
          <p:nvPr/>
        </p:nvPicPr>
        <p:blipFill rotWithShape="1">
          <a:blip r:embed="rId2"/>
          <a:srcRect l="16412" r="48040" b="-3"/>
          <a:stretch/>
        </p:blipFill>
        <p:spPr>
          <a:xfrm>
            <a:off x="8534400" y="10"/>
            <a:ext cx="3657601" cy="6857990"/>
          </a:xfrm>
          <a:prstGeom prst="rect">
            <a:avLst/>
          </a:prstGeom>
        </p:spPr>
      </p:pic>
    </p:spTree>
    <p:extLst>
      <p:ext uri="{BB962C8B-B14F-4D97-AF65-F5344CB8AC3E}">
        <p14:creationId xmlns:p14="http://schemas.microsoft.com/office/powerpoint/2010/main" val="222712547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990C251-7E89-E1B1-5079-7F5BB97BBCC6}"/>
              </a:ext>
            </a:extLst>
          </p:cNvPr>
          <p:cNvSpPr/>
          <p:nvPr/>
        </p:nvSpPr>
        <p:spPr>
          <a:xfrm>
            <a:off x="3697074" y="1057152"/>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5</a:t>
            </a:r>
          </a:p>
        </p:txBody>
      </p:sp>
      <p:sp>
        <p:nvSpPr>
          <p:cNvPr id="7" name="Rectangle 6">
            <a:extLst>
              <a:ext uri="{FF2B5EF4-FFF2-40B4-BE49-F238E27FC236}">
                <a16:creationId xmlns:a16="http://schemas.microsoft.com/office/drawing/2014/main" id="{8B79B30E-D8E9-B046-B54D-BBB874142E14}"/>
              </a:ext>
            </a:extLst>
          </p:cNvPr>
          <p:cNvSpPr/>
          <p:nvPr/>
        </p:nvSpPr>
        <p:spPr>
          <a:xfrm>
            <a:off x="5622927" y="1057152"/>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20</a:t>
            </a:r>
          </a:p>
        </p:txBody>
      </p:sp>
      <p:sp>
        <p:nvSpPr>
          <p:cNvPr id="8" name="Rectangle 7">
            <a:extLst>
              <a:ext uri="{FF2B5EF4-FFF2-40B4-BE49-F238E27FC236}">
                <a16:creationId xmlns:a16="http://schemas.microsoft.com/office/drawing/2014/main" id="{496A4D9A-70C1-19FB-A09E-68C7E4F4F6EE}"/>
              </a:ext>
            </a:extLst>
          </p:cNvPr>
          <p:cNvSpPr/>
          <p:nvPr/>
        </p:nvSpPr>
        <p:spPr>
          <a:xfrm>
            <a:off x="12572035" y="1439117"/>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22</a:t>
            </a:r>
          </a:p>
        </p:txBody>
      </p:sp>
      <p:sp>
        <p:nvSpPr>
          <p:cNvPr id="9" name="Rectangle 8">
            <a:extLst>
              <a:ext uri="{FF2B5EF4-FFF2-40B4-BE49-F238E27FC236}">
                <a16:creationId xmlns:a16="http://schemas.microsoft.com/office/drawing/2014/main" id="{1BBA57D7-402B-CDCD-E0E6-5FE2C9E7C3EE}"/>
              </a:ext>
            </a:extLst>
          </p:cNvPr>
          <p:cNvSpPr/>
          <p:nvPr/>
        </p:nvSpPr>
        <p:spPr>
          <a:xfrm>
            <a:off x="14472065" y="1439117"/>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56D0CB67-2455-8FA8-D34C-BD685AEEB1D7}"/>
              </a:ext>
            </a:extLst>
          </p:cNvPr>
          <p:cNvSpPr/>
          <p:nvPr/>
        </p:nvSpPr>
        <p:spPr>
          <a:xfrm>
            <a:off x="14460637" y="3167305"/>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50</a:t>
            </a:r>
          </a:p>
        </p:txBody>
      </p:sp>
      <p:sp>
        <p:nvSpPr>
          <p:cNvPr id="11" name="Rectangle 10">
            <a:extLst>
              <a:ext uri="{FF2B5EF4-FFF2-40B4-BE49-F238E27FC236}">
                <a16:creationId xmlns:a16="http://schemas.microsoft.com/office/drawing/2014/main" id="{D717A9D5-B57A-ED3C-B399-2206E4EB69B5}"/>
              </a:ext>
            </a:extLst>
          </p:cNvPr>
          <p:cNvSpPr/>
          <p:nvPr/>
        </p:nvSpPr>
        <p:spPr>
          <a:xfrm>
            <a:off x="12572035" y="3194611"/>
            <a:ext cx="1597306" cy="76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38</a:t>
            </a:r>
          </a:p>
        </p:txBody>
      </p:sp>
      <p:sp>
        <p:nvSpPr>
          <p:cNvPr id="3" name="TextBox 2">
            <a:extLst>
              <a:ext uri="{FF2B5EF4-FFF2-40B4-BE49-F238E27FC236}">
                <a16:creationId xmlns:a16="http://schemas.microsoft.com/office/drawing/2014/main" id="{B6702F56-71EA-B928-5247-EC35F509256F}"/>
              </a:ext>
            </a:extLst>
          </p:cNvPr>
          <p:cNvSpPr txBox="1"/>
          <p:nvPr/>
        </p:nvSpPr>
        <p:spPr>
          <a:xfrm>
            <a:off x="12572035" y="5301205"/>
            <a:ext cx="2961190" cy="369332"/>
          </a:xfrm>
          <a:prstGeom prst="rect">
            <a:avLst/>
          </a:prstGeom>
          <a:noFill/>
        </p:spPr>
        <p:txBody>
          <a:bodyPr wrap="square" rtlCol="0">
            <a:spAutoFit/>
          </a:bodyPr>
          <a:lstStyle/>
          <a:p>
            <a:r>
              <a:rPr lang="en-US" dirty="0"/>
              <a:t>These are the leaf nodes</a:t>
            </a:r>
          </a:p>
        </p:txBody>
      </p:sp>
      <p:cxnSp>
        <p:nvCxnSpPr>
          <p:cNvPr id="5" name="Straight Arrow Connector 4">
            <a:extLst>
              <a:ext uri="{FF2B5EF4-FFF2-40B4-BE49-F238E27FC236}">
                <a16:creationId xmlns:a16="http://schemas.microsoft.com/office/drawing/2014/main" id="{6E19F21D-BF49-2E4A-86C7-C11C06F79F77}"/>
              </a:ext>
            </a:extLst>
          </p:cNvPr>
          <p:cNvCxnSpPr>
            <a:cxnSpLocks/>
          </p:cNvCxnSpPr>
          <p:nvPr/>
        </p:nvCxnSpPr>
        <p:spPr>
          <a:xfrm flipH="1">
            <a:off x="12572035" y="-1396851"/>
            <a:ext cx="2687255" cy="258431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4" name="TextBox 13">
            <a:extLst>
              <a:ext uri="{FF2B5EF4-FFF2-40B4-BE49-F238E27FC236}">
                <a16:creationId xmlns:a16="http://schemas.microsoft.com/office/drawing/2014/main" id="{7780EEED-A870-D974-D38D-3E47FBBD4E01}"/>
              </a:ext>
            </a:extLst>
          </p:cNvPr>
          <p:cNvSpPr txBox="1"/>
          <p:nvPr/>
        </p:nvSpPr>
        <p:spPr>
          <a:xfrm>
            <a:off x="11182805" y="-733901"/>
            <a:ext cx="2334986" cy="369332"/>
          </a:xfrm>
          <a:prstGeom prst="rect">
            <a:avLst/>
          </a:prstGeom>
          <a:noFill/>
        </p:spPr>
        <p:txBody>
          <a:bodyPr wrap="square" rtlCol="0">
            <a:spAutoFit/>
          </a:bodyPr>
          <a:lstStyle/>
          <a:p>
            <a:r>
              <a:rPr lang="en-US" dirty="0"/>
              <a:t>This is the root node</a:t>
            </a:r>
          </a:p>
        </p:txBody>
      </p:sp>
      <p:sp>
        <p:nvSpPr>
          <p:cNvPr id="15" name="Left Brace 14">
            <a:extLst>
              <a:ext uri="{FF2B5EF4-FFF2-40B4-BE49-F238E27FC236}">
                <a16:creationId xmlns:a16="http://schemas.microsoft.com/office/drawing/2014/main" id="{24FE3E88-AB77-1F5D-2F79-EFF711FD1C2F}"/>
              </a:ext>
            </a:extLst>
          </p:cNvPr>
          <p:cNvSpPr/>
          <p:nvPr/>
        </p:nvSpPr>
        <p:spPr>
          <a:xfrm rot="16200000">
            <a:off x="5421088" y="3048264"/>
            <a:ext cx="800100" cy="9519557"/>
          </a:xfrm>
          <a:prstGeom prst="leftBrace">
            <a:avLst/>
          </a:prstGeom>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A83BF0D3-D3BA-48A3-22A3-298B124CC44F}"/>
              </a:ext>
            </a:extLst>
          </p:cNvPr>
          <p:cNvCxnSpPr>
            <a:cxnSpLocks/>
          </p:cNvCxnSpPr>
          <p:nvPr/>
        </p:nvCxnSpPr>
        <p:spPr>
          <a:xfrm>
            <a:off x="3461657" y="-2759529"/>
            <a:ext cx="4114800" cy="239496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9" name="TextBox 38">
            <a:extLst>
              <a:ext uri="{FF2B5EF4-FFF2-40B4-BE49-F238E27FC236}">
                <a16:creationId xmlns:a16="http://schemas.microsoft.com/office/drawing/2014/main" id="{601A41B3-3675-0477-10E0-C436C709C025}"/>
              </a:ext>
            </a:extLst>
          </p:cNvPr>
          <p:cNvSpPr txBox="1"/>
          <p:nvPr/>
        </p:nvSpPr>
        <p:spPr>
          <a:xfrm>
            <a:off x="8066314" y="-2269671"/>
            <a:ext cx="2514603" cy="646331"/>
          </a:xfrm>
          <a:prstGeom prst="rect">
            <a:avLst/>
          </a:prstGeom>
          <a:noFill/>
        </p:spPr>
        <p:txBody>
          <a:bodyPr wrap="square" rtlCol="0">
            <a:spAutoFit/>
          </a:bodyPr>
          <a:lstStyle/>
          <a:p>
            <a:r>
              <a:rPr lang="en-US" dirty="0"/>
              <a:t>While inserting 22, it becomes overflow</a:t>
            </a:r>
          </a:p>
        </p:txBody>
      </p:sp>
    </p:spTree>
    <p:extLst>
      <p:ext uri="{BB962C8B-B14F-4D97-AF65-F5344CB8AC3E}">
        <p14:creationId xmlns:p14="http://schemas.microsoft.com/office/powerpoint/2010/main" val="14299273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1+#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grpId="1" nodeType="clickEffect">
                                  <p:stCondLst>
                                    <p:cond delay="0"/>
                                  </p:stCondLst>
                                  <p:childTnLst>
                                    <p:animMotion origin="layout" path="M 0 0 L 0.01067 0.47847 " pathEditMode="relative" ptsTypes="AA">
                                      <p:cBhvr>
                                        <p:cTn id="18" dur="2000" fill="hold"/>
                                        <p:tgtEl>
                                          <p:spTgt spid="39"/>
                                        </p:tgtEl>
                                        <p:attrNameLst>
                                          <p:attrName>ppt_x</p:attrName>
                                          <p:attrName>ppt_y</p:attrName>
                                        </p:attrNameLst>
                                      </p:cBhvr>
                                    </p:animMotion>
                                  </p:childTnLst>
                                </p:cTn>
                              </p:par>
                            </p:childTnLst>
                          </p:cTn>
                        </p:par>
                      </p:childTnLst>
                    </p:cTn>
                  </p:par>
                  <p:par>
                    <p:cTn id="19" fill="hold">
                      <p:stCondLst>
                        <p:cond delay="indefinite"/>
                      </p:stCondLst>
                      <p:childTnLst>
                        <p:par>
                          <p:cTn id="20" fill="hold">
                            <p:stCondLst>
                              <p:cond delay="0"/>
                            </p:stCondLst>
                            <p:childTnLst>
                              <p:par>
                                <p:cTn id="21" presetID="50" presetClass="path" presetSubtype="0" accel="50000" decel="50000" fill="hold" grpId="1" nodeType="clickEffect">
                                  <p:stCondLst>
                                    <p:cond delay="0"/>
                                  </p:stCondLst>
                                  <p:childTnLst>
                                    <p:animMotion origin="layout" path="M 0.19701 -0.01342 L -0.03815 -0.01342 C -0.14336 -0.01342 -0.27292 0.12338 -0.27292 0.23496 L -0.27292 0.48403 " pathEditMode="relative" rAng="0" ptsTypes="AAAA">
                                      <p:cBhvr>
                                        <p:cTn id="22" dur="2000" fill="hold"/>
                                        <p:tgtEl>
                                          <p:spTgt spid="6"/>
                                        </p:tgtEl>
                                        <p:attrNameLst>
                                          <p:attrName>ppt_x</p:attrName>
                                          <p:attrName>ppt_y</p:attrName>
                                        </p:attrNameLst>
                                      </p:cBhvr>
                                      <p:rCtr x="-23503" y="24861"/>
                                    </p:animMotion>
                                  </p:childTnLst>
                                </p:cTn>
                              </p:par>
                              <p:par>
                                <p:cTn id="23" presetID="50" presetClass="path" presetSubtype="0" accel="50000" decel="50000" fill="hold" grpId="1" nodeType="withEffect">
                                  <p:stCondLst>
                                    <p:cond delay="0"/>
                                  </p:stCondLst>
                                  <p:childTnLst>
                                    <p:animMotion origin="layout" path="M -0.15885 0.00023 L -0.21523 0.00023 C -0.24049 0.00023 -0.27135 0.13241 -0.27135 0.23959 L -0.27135 0.48033 " pathEditMode="relative" rAng="0" ptsTypes="AAAA">
                                      <p:cBhvr>
                                        <p:cTn id="24" dur="2000" fill="hold"/>
                                        <p:tgtEl>
                                          <p:spTgt spid="7"/>
                                        </p:tgtEl>
                                        <p:attrNameLst>
                                          <p:attrName>ppt_x</p:attrName>
                                          <p:attrName>ppt_y</p:attrName>
                                        </p:attrNameLst>
                                      </p:cBhvr>
                                      <p:rCtr x="-5625" y="24005"/>
                                    </p:animMotion>
                                  </p:childTnLst>
                                </p:cTn>
                              </p:par>
                            </p:childTnLst>
                          </p:cTn>
                        </p:par>
                      </p:childTnLst>
                    </p:cTn>
                  </p:par>
                  <p:par>
                    <p:cTn id="25" fill="hold">
                      <p:stCondLst>
                        <p:cond delay="indefinite"/>
                      </p:stCondLst>
                      <p:childTnLst>
                        <p:par>
                          <p:cTn id="26" fill="hold">
                            <p:stCondLst>
                              <p:cond delay="0"/>
                            </p:stCondLst>
                            <p:childTnLst>
                              <p:par>
                                <p:cTn id="27" presetID="50" presetClass="path" presetSubtype="0" accel="50000" decel="50000" fill="hold" grpId="0" nodeType="clickEffect">
                                  <p:stCondLst>
                                    <p:cond delay="0"/>
                                  </p:stCondLst>
                                  <p:childTnLst>
                                    <p:animMotion origin="layout" path="M -0.25143 -0.0412 L -0.4901 -0.0412 C -0.59713 -0.0412 -0.72877 -0.04537 -0.72877 -0.04838 L -0.72877 -0.05556 " pathEditMode="relative" rAng="0" ptsTypes="AAAA">
                                      <p:cBhvr>
                                        <p:cTn id="28" dur="2000" fill="hold"/>
                                        <p:tgtEl>
                                          <p:spTgt spid="8"/>
                                        </p:tgtEl>
                                        <p:attrNameLst>
                                          <p:attrName>ppt_x</p:attrName>
                                          <p:attrName>ppt_y</p:attrName>
                                        </p:attrNameLst>
                                      </p:cBhvr>
                                      <p:rCtr x="-23867" y="-718"/>
                                    </p:animMotion>
                                  </p:childTnLst>
                                </p:cTn>
                              </p:par>
                            </p:childTnLst>
                          </p:cTn>
                        </p:par>
                      </p:childTnLst>
                    </p:cTn>
                  </p:par>
                  <p:par>
                    <p:cTn id="29" fill="hold">
                      <p:stCondLst>
                        <p:cond delay="indefinite"/>
                      </p:stCondLst>
                      <p:childTnLst>
                        <p:par>
                          <p:cTn id="30" fill="hold">
                            <p:stCondLst>
                              <p:cond delay="0"/>
                            </p:stCondLst>
                            <p:childTnLst>
                              <p:par>
                                <p:cTn id="31" presetID="0" presetClass="path" presetSubtype="0" accel="50000" decel="50000" fill="hold" grpId="0" nodeType="clickEffect">
                                  <p:stCondLst>
                                    <p:cond delay="0"/>
                                  </p:stCondLst>
                                  <p:childTnLst>
                                    <p:animMotion origin="layout" path="M -0.01198 0.54931 L 0.17279 0.04699 " pathEditMode="relative" ptsTypes="AA">
                                      <p:cBhvr>
                                        <p:cTn id="32" dur="750" fill="hold"/>
                                        <p:tgtEl>
                                          <p:spTgt spid="39"/>
                                        </p:tgtEl>
                                        <p:attrNameLst>
                                          <p:attrName>ppt_x</p:attrName>
                                          <p:attrName>ppt_y</p:attrName>
                                        </p:attrNameLst>
                                      </p:cBhvr>
                                    </p:animMotion>
                                  </p:childTnLst>
                                </p:cTn>
                              </p:par>
                            </p:childTnLst>
                          </p:cTn>
                        </p:par>
                      </p:childTnLst>
                    </p:cTn>
                  </p:par>
                  <p:par>
                    <p:cTn id="33" fill="hold">
                      <p:stCondLst>
                        <p:cond delay="indefinite"/>
                      </p:stCondLst>
                      <p:childTnLst>
                        <p:par>
                          <p:cTn id="34" fill="hold">
                            <p:stCondLst>
                              <p:cond delay="0"/>
                            </p:stCondLst>
                            <p:childTnLst>
                              <p:par>
                                <p:cTn id="35" presetID="0" presetClass="path" presetSubtype="0" accel="50000" decel="50000" fill="hold" nodeType="clickEffect">
                                  <p:stCondLst>
                                    <p:cond delay="0"/>
                                  </p:stCondLst>
                                  <p:childTnLst>
                                    <p:animMotion origin="layout" path="M -0.08269 0.02801 L -0.94414 0.46158 " pathEditMode="relative" rAng="0" ptsTypes="AA">
                                      <p:cBhvr>
                                        <p:cTn id="36" dur="750" fill="hold"/>
                                        <p:tgtEl>
                                          <p:spTgt spid="5"/>
                                        </p:tgtEl>
                                        <p:attrNameLst>
                                          <p:attrName>ppt_x</p:attrName>
                                          <p:attrName>ppt_y</p:attrName>
                                        </p:attrNameLst>
                                      </p:cBhvr>
                                      <p:rCtr x="-43073" y="21667"/>
                                    </p:animMotion>
                                  </p:childTnLst>
                                </p:cTn>
                              </p:par>
                            </p:childTnLst>
                          </p:cTn>
                        </p:par>
                      </p:childTnLst>
                    </p:cTn>
                  </p:par>
                  <p:par>
                    <p:cTn id="37" fill="hold">
                      <p:stCondLst>
                        <p:cond delay="indefinite"/>
                      </p:stCondLst>
                      <p:childTnLst>
                        <p:par>
                          <p:cTn id="38" fill="hold">
                            <p:stCondLst>
                              <p:cond delay="0"/>
                            </p:stCondLst>
                            <p:childTnLst>
                              <p:par>
                                <p:cTn id="39" presetID="50" presetClass="path" presetSubtype="0" accel="50000" decel="50000" fill="hold" grpId="0" nodeType="clickEffect">
                                  <p:stCondLst>
                                    <p:cond delay="0"/>
                                  </p:stCondLst>
                                  <p:childTnLst>
                                    <p:animMotion origin="layout" path="M -0.25247 -0.03287 L -0.4914 -0.03287 C -0.5983 -0.03287 -0.72994 -0.03958 -0.72994 -0.04445 L -0.72994 -0.05556 " pathEditMode="relative" rAng="0" ptsTypes="AAAA">
                                      <p:cBhvr>
                                        <p:cTn id="40" dur="2000" fill="hold"/>
                                        <p:tgtEl>
                                          <p:spTgt spid="9"/>
                                        </p:tgtEl>
                                        <p:attrNameLst>
                                          <p:attrName>ppt_x</p:attrName>
                                          <p:attrName>ppt_y</p:attrName>
                                        </p:attrNameLst>
                                      </p:cBhvr>
                                      <p:rCtr x="-23880" y="-1134"/>
                                    </p:animMotion>
                                  </p:childTnLst>
                                </p:cTn>
                              </p:par>
                            </p:childTnLst>
                          </p:cTn>
                        </p:par>
                      </p:childTnLst>
                    </p:cTn>
                  </p:par>
                  <p:par>
                    <p:cTn id="41" fill="hold">
                      <p:stCondLst>
                        <p:cond delay="indefinite"/>
                      </p:stCondLst>
                      <p:childTnLst>
                        <p:par>
                          <p:cTn id="42" fill="hold">
                            <p:stCondLst>
                              <p:cond delay="0"/>
                            </p:stCondLst>
                            <p:childTnLst>
                              <p:par>
                                <p:cTn id="43" presetID="0" presetClass="path" presetSubtype="0" accel="50000" decel="50000" fill="hold" nodeType="clickEffect">
                                  <p:stCondLst>
                                    <p:cond delay="0"/>
                                  </p:stCondLst>
                                  <p:childTnLst>
                                    <p:animMotion origin="layout" path="M -0.08567 -0.1544 L 0.12032 0.67408 " pathEditMode="relative" rAng="0" ptsTypes="AA">
                                      <p:cBhvr>
                                        <p:cTn id="44" dur="750" fill="hold"/>
                                        <p:tgtEl>
                                          <p:spTgt spid="18"/>
                                        </p:tgtEl>
                                        <p:attrNameLst>
                                          <p:attrName>ppt_x</p:attrName>
                                          <p:attrName>ppt_y</p:attrName>
                                        </p:attrNameLst>
                                      </p:cBhvr>
                                      <p:rCtr x="10299" y="41412"/>
                                    </p:animMotion>
                                  </p:childTnLst>
                                </p:cTn>
                              </p:par>
                            </p:childTnLst>
                          </p:cTn>
                        </p:par>
                      </p:childTnLst>
                    </p:cTn>
                  </p:par>
                  <p:par>
                    <p:cTn id="45" fill="hold">
                      <p:stCondLst>
                        <p:cond delay="indefinite"/>
                      </p:stCondLst>
                      <p:childTnLst>
                        <p:par>
                          <p:cTn id="46" fill="hold">
                            <p:stCondLst>
                              <p:cond delay="0"/>
                            </p:stCondLst>
                            <p:childTnLst>
                              <p:par>
                                <p:cTn id="47" presetID="50" presetClass="path" presetSubtype="0" accel="50000" decel="50000" fill="hold" grpId="0" nodeType="clickEffect">
                                  <p:stCondLst>
                                    <p:cond delay="0"/>
                                  </p:stCondLst>
                                  <p:childTnLst>
                                    <p:animMotion origin="layout" path="M -0.06549 0.05162 L -0.27421 0.05162 C -0.36783 0.05162 -0.48294 0.08217 -0.48294 0.10717 L -0.48294 0.16296 " pathEditMode="relative" rAng="0" ptsTypes="AAAA">
                                      <p:cBhvr>
                                        <p:cTn id="48" dur="2000" fill="hold"/>
                                        <p:tgtEl>
                                          <p:spTgt spid="11"/>
                                        </p:tgtEl>
                                        <p:attrNameLst>
                                          <p:attrName>ppt_x</p:attrName>
                                          <p:attrName>ppt_y</p:attrName>
                                        </p:attrNameLst>
                                      </p:cBhvr>
                                      <p:rCtr x="-20872" y="5556"/>
                                    </p:animMotion>
                                  </p:childTnLst>
                                </p:cTn>
                              </p:par>
                            </p:childTnLst>
                          </p:cTn>
                        </p:par>
                      </p:childTnLst>
                    </p:cTn>
                  </p:par>
                  <p:par>
                    <p:cTn id="49" fill="hold">
                      <p:stCondLst>
                        <p:cond delay="indefinite"/>
                      </p:stCondLst>
                      <p:childTnLst>
                        <p:par>
                          <p:cTn id="50" fill="hold">
                            <p:stCondLst>
                              <p:cond delay="0"/>
                            </p:stCondLst>
                            <p:childTnLst>
                              <p:par>
                                <p:cTn id="51" presetID="50" presetClass="path" presetSubtype="0" accel="50000" decel="50000" fill="hold" grpId="0" nodeType="clickEffect">
                                  <p:stCondLst>
                                    <p:cond delay="0"/>
                                  </p:stCondLst>
                                  <p:childTnLst>
                                    <p:animMotion origin="layout" path="M -0.06549 -0.00972 L -0.27383 -0.00972 C -0.36705 -0.00972 -0.48203 0.03704 -0.48203 0.07546 L -0.48203 0.16134 " pathEditMode="relative" rAng="0" ptsTypes="AAAA">
                                      <p:cBhvr>
                                        <p:cTn id="52" dur="2000" fill="hold"/>
                                        <p:tgtEl>
                                          <p:spTgt spid="10"/>
                                        </p:tgtEl>
                                        <p:attrNameLst>
                                          <p:attrName>ppt_x</p:attrName>
                                          <p:attrName>ppt_y</p:attrName>
                                        </p:attrNameLst>
                                      </p:cBhvr>
                                      <p:rCtr x="-20833" y="8542"/>
                                    </p:animMotion>
                                  </p:childTnLst>
                                </p:cTn>
                              </p:par>
                            </p:childTnLst>
                          </p:cTn>
                        </p:par>
                      </p:childTnLst>
                    </p:cTn>
                  </p:par>
                  <p:par>
                    <p:cTn id="53" fill="hold">
                      <p:stCondLst>
                        <p:cond delay="indefinite"/>
                      </p:stCondLst>
                      <p:childTnLst>
                        <p:par>
                          <p:cTn id="54" fill="hold">
                            <p:stCondLst>
                              <p:cond delay="0"/>
                            </p:stCondLst>
                            <p:childTnLst>
                              <p:par>
                                <p:cTn id="55" presetID="42" presetClass="path" presetSubtype="0" accel="50000" decel="50000" fill="hold" grpId="0" nodeType="clickEffect">
                                  <p:stCondLst>
                                    <p:cond delay="0"/>
                                  </p:stCondLst>
                                  <p:childTnLst>
                                    <p:animMotion origin="layout" path="M 0.0073 0.20208 L -0.00599 -0.33612 " pathEditMode="relative" rAng="0" ptsTypes="AA">
                                      <p:cBhvr>
                                        <p:cTn id="56" dur="2000" fill="hold"/>
                                        <p:tgtEl>
                                          <p:spTgt spid="15"/>
                                        </p:tgtEl>
                                        <p:attrNameLst>
                                          <p:attrName>ppt_x</p:attrName>
                                          <p:attrName>ppt_y</p:attrName>
                                        </p:attrNameLst>
                                      </p:cBhvr>
                                      <p:rCtr x="-664" y="-26921"/>
                                    </p:animMotion>
                                  </p:childTnLst>
                                </p:cTn>
                              </p:par>
                            </p:childTnLst>
                          </p:cTn>
                        </p:par>
                      </p:childTnLst>
                    </p:cTn>
                  </p:par>
                  <p:par>
                    <p:cTn id="57" fill="hold">
                      <p:stCondLst>
                        <p:cond delay="indefinite"/>
                      </p:stCondLst>
                      <p:childTnLst>
                        <p:par>
                          <p:cTn id="58" fill="hold">
                            <p:stCondLst>
                              <p:cond delay="0"/>
                            </p:stCondLst>
                            <p:childTnLst>
                              <p:par>
                                <p:cTn id="59" presetID="42" presetClass="path" presetSubtype="0" accel="50000" decel="50000" fill="hold" grpId="0" nodeType="clickEffect">
                                  <p:stCondLst>
                                    <p:cond delay="0"/>
                                  </p:stCondLst>
                                  <p:childTnLst>
                                    <p:animMotion origin="layout" path="M -4.16667E-6 1.48148E-6 L -0.67174 0.10139 " pathEditMode="relative" rAng="0" ptsTypes="AA">
                                      <p:cBhvr>
                                        <p:cTn id="60" dur="2000" fill="hold"/>
                                        <p:tgtEl>
                                          <p:spTgt spid="3"/>
                                        </p:tgtEl>
                                        <p:attrNameLst>
                                          <p:attrName>ppt_x</p:attrName>
                                          <p:attrName>ppt_y</p:attrName>
                                        </p:attrNameLst>
                                      </p:cBhvr>
                                      <p:rCtr x="-33594" y="5069"/>
                                    </p:animMotion>
                                  </p:childTnLst>
                                </p:cTn>
                              </p:par>
                            </p:childTnLst>
                          </p:cTn>
                        </p:par>
                      </p:childTnLst>
                    </p:cTn>
                  </p:par>
                  <p:par>
                    <p:cTn id="61" fill="hold">
                      <p:stCondLst>
                        <p:cond delay="indefinite"/>
                      </p:stCondLst>
                      <p:childTnLst>
                        <p:par>
                          <p:cTn id="62" fill="hold">
                            <p:stCondLst>
                              <p:cond delay="0"/>
                            </p:stCondLst>
                            <p:childTnLst>
                              <p:par>
                                <p:cTn id="63" presetID="0" presetClass="path" presetSubtype="0" accel="50000" decel="50000" fill="hold" grpId="0" nodeType="clickEffect">
                                  <p:stCondLst>
                                    <p:cond delay="0"/>
                                  </p:stCondLst>
                                  <p:childTnLst>
                                    <p:animMotion origin="layout" path="M -0.09414 0.00162 L -0.55169 0.15393 " pathEditMode="relative" rAng="0" ptsTypes="AA">
                                      <p:cBhvr>
                                        <p:cTn id="64" dur="2000" fill="hold"/>
                                        <p:tgtEl>
                                          <p:spTgt spid="14"/>
                                        </p:tgtEl>
                                        <p:attrNameLst>
                                          <p:attrName>ppt_x</p:attrName>
                                          <p:attrName>ppt_y</p:attrName>
                                        </p:attrNameLst>
                                      </p:cBhvr>
                                      <p:rCtr x="-22878" y="761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9" grpId="0" animBg="1"/>
      <p:bldP spid="10" grpId="0" animBg="1"/>
      <p:bldP spid="11" grpId="0" animBg="1"/>
      <p:bldP spid="3" grpId="0"/>
      <p:bldP spid="14" grpId="0"/>
      <p:bldP spid="15" grpId="0" animBg="1"/>
      <p:bldP spid="39" grpId="0"/>
      <p:bldP spid="39"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EFF38-CE03-F78C-DA8B-FA7A090DAFA8}"/>
              </a:ext>
            </a:extLst>
          </p:cNvPr>
          <p:cNvSpPr>
            <a:spLocks noGrp="1"/>
          </p:cNvSpPr>
          <p:nvPr>
            <p:ph type="title"/>
          </p:nvPr>
        </p:nvSpPr>
        <p:spPr>
          <a:xfrm>
            <a:off x="1091203" y="1069848"/>
            <a:ext cx="6308775" cy="2049620"/>
          </a:xfrm>
        </p:spPr>
        <p:txBody>
          <a:bodyPr>
            <a:normAutofit/>
          </a:bodyPr>
          <a:lstStyle/>
          <a:p>
            <a:r>
              <a:rPr lang="en-US" sz="6000" b="0">
                <a:latin typeface="Bradley Hand"/>
              </a:rPr>
              <a:t>Searching in B+ tree</a:t>
            </a:r>
            <a:endParaRPr lang="en-US" sz="6000"/>
          </a:p>
        </p:txBody>
      </p:sp>
      <p:sp>
        <p:nvSpPr>
          <p:cNvPr id="3" name="Content Placeholder 2">
            <a:extLst>
              <a:ext uri="{FF2B5EF4-FFF2-40B4-BE49-F238E27FC236}">
                <a16:creationId xmlns:a16="http://schemas.microsoft.com/office/drawing/2014/main" id="{7607ED2F-2CDB-7E2E-634D-1070F0538A6F}"/>
              </a:ext>
            </a:extLst>
          </p:cNvPr>
          <p:cNvSpPr>
            <a:spLocks noGrp="1"/>
          </p:cNvSpPr>
          <p:nvPr>
            <p:ph idx="1"/>
          </p:nvPr>
        </p:nvSpPr>
        <p:spPr>
          <a:xfrm>
            <a:off x="1091203" y="3738533"/>
            <a:ext cx="6223996" cy="3105978"/>
          </a:xfrm>
        </p:spPr>
        <p:txBody>
          <a:bodyPr vert="horz" lIns="91440" tIns="45720" rIns="91440" bIns="45720" rtlCol="0" anchor="t">
            <a:normAutofit/>
          </a:bodyPr>
          <a:lstStyle/>
          <a:p>
            <a:r>
              <a:rPr lang="en-US" sz="2000" dirty="0">
                <a:latin typeface="Times"/>
                <a:cs typeface="Times"/>
              </a:rPr>
              <a:t>In the inserted B+ tree, we are going to search the element 50.</a:t>
            </a:r>
            <a:endParaRPr lang="en-US" sz="2000" dirty="0"/>
          </a:p>
          <a:p>
            <a:endParaRPr lang="en-US" sz="2000" dirty="0"/>
          </a:p>
        </p:txBody>
      </p:sp>
      <p:pic>
        <p:nvPicPr>
          <p:cNvPr id="5" name="Picture 4" descr="Seedling growing on a tree trunk">
            <a:extLst>
              <a:ext uri="{FF2B5EF4-FFF2-40B4-BE49-F238E27FC236}">
                <a16:creationId xmlns:a16="http://schemas.microsoft.com/office/drawing/2014/main" id="{33E24E71-5BFE-4773-C892-DB7127A6A0B8}"/>
              </a:ext>
            </a:extLst>
          </p:cNvPr>
          <p:cNvPicPr>
            <a:picLocks noChangeAspect="1"/>
          </p:cNvPicPr>
          <p:nvPr/>
        </p:nvPicPr>
        <p:blipFill rotWithShape="1">
          <a:blip r:embed="rId2"/>
          <a:srcRect l="33128" r="30738" b="-1"/>
          <a:stretch/>
        </p:blipFill>
        <p:spPr>
          <a:xfrm>
            <a:off x="8534400" y="10"/>
            <a:ext cx="3657601" cy="6857990"/>
          </a:xfrm>
          <a:prstGeom prst="rect">
            <a:avLst/>
          </a:prstGeom>
        </p:spPr>
      </p:pic>
    </p:spTree>
    <p:extLst>
      <p:ext uri="{BB962C8B-B14F-4D97-AF65-F5344CB8AC3E}">
        <p14:creationId xmlns:p14="http://schemas.microsoft.com/office/powerpoint/2010/main" val="16447803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3.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4.xml><?xml version="1.0" encoding="utf-8"?>
<a:theme xmlns:a="http://schemas.openxmlformats.org/drawingml/2006/main" name="3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5.xml><?xml version="1.0" encoding="utf-8"?>
<a:theme xmlns:a="http://schemas.openxmlformats.org/drawingml/2006/main" name="4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6.xml><?xml version="1.0" encoding="utf-8"?>
<a:theme xmlns:a="http://schemas.openxmlformats.org/drawingml/2006/main" name="5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7.xml><?xml version="1.0" encoding="utf-8"?>
<a:theme xmlns:a="http://schemas.openxmlformats.org/drawingml/2006/main" name="6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 2013 - 2022</Template>
  <TotalTime>284</TotalTime>
  <Words>1788</Words>
  <Application>Microsoft Macintosh PowerPoint</Application>
  <PresentationFormat>Widescreen</PresentationFormat>
  <Paragraphs>311</Paragraphs>
  <Slides>40</Slides>
  <Notes>0</Notes>
  <HiddenSlides>0</HiddenSlides>
  <MMClips>0</MMClips>
  <ScaleCrop>false</ScaleCrop>
  <HeadingPairs>
    <vt:vector size="6" baseType="variant">
      <vt:variant>
        <vt:lpstr>Fonts Used</vt:lpstr>
      </vt:variant>
      <vt:variant>
        <vt:i4>10</vt:i4>
      </vt:variant>
      <vt:variant>
        <vt:lpstr>Theme</vt:lpstr>
      </vt:variant>
      <vt:variant>
        <vt:i4>7</vt:i4>
      </vt:variant>
      <vt:variant>
        <vt:lpstr>Slide Titles</vt:lpstr>
      </vt:variant>
      <vt:variant>
        <vt:i4>40</vt:i4>
      </vt:variant>
    </vt:vector>
  </HeadingPairs>
  <TitlesOfParts>
    <vt:vector size="57" baseType="lpstr">
      <vt:lpstr>American Typewriter</vt:lpstr>
      <vt:lpstr>Arial</vt:lpstr>
      <vt:lpstr>Bradley Hand</vt:lpstr>
      <vt:lpstr>Calibri</vt:lpstr>
      <vt:lpstr>Calibri Light</vt:lpstr>
      <vt:lpstr>Neue Haas Grotesk Text Pro</vt:lpstr>
      <vt:lpstr>Neue Haas Grotesk Text Pro,Sans-Serif</vt:lpstr>
      <vt:lpstr>Times</vt:lpstr>
      <vt:lpstr>Times New Roman</vt:lpstr>
      <vt:lpstr>Wingdings</vt:lpstr>
      <vt:lpstr>Office Theme</vt:lpstr>
      <vt:lpstr>1_Office Theme</vt:lpstr>
      <vt:lpstr>2_Office Theme</vt:lpstr>
      <vt:lpstr>3_Office Theme</vt:lpstr>
      <vt:lpstr>4_Office Theme</vt:lpstr>
      <vt:lpstr>5_Office Theme</vt:lpstr>
      <vt:lpstr>6_Office Theme</vt:lpstr>
      <vt:lpstr>B + Tree with bloom filter</vt:lpstr>
      <vt:lpstr>TEAM  ERROR 404</vt:lpstr>
      <vt:lpstr>HYBRID DATA STRUCTURE</vt:lpstr>
      <vt:lpstr>B+ Tree </vt:lpstr>
      <vt:lpstr>Operations performed in the B+ tree</vt:lpstr>
      <vt:lpstr>Advantages of using B+ tree</vt:lpstr>
      <vt:lpstr>Insertion in B+ tree</vt:lpstr>
      <vt:lpstr>PowerPoint Presentation</vt:lpstr>
      <vt:lpstr>Searching in B+ tree</vt:lpstr>
      <vt:lpstr>PowerPoint Presentation</vt:lpstr>
      <vt:lpstr>PowerPoint Presentation</vt:lpstr>
      <vt:lpstr>PowerPoint Presentation</vt:lpstr>
      <vt:lpstr>PowerPoint Presentation</vt:lpstr>
      <vt:lpstr>Deletion in B+ tree</vt:lpstr>
      <vt:lpstr>PowerPoint Presentation</vt:lpstr>
      <vt:lpstr>Bloom Filter</vt:lpstr>
      <vt:lpstr>Some advantages  of using Bloom  filter</vt:lpstr>
      <vt:lpstr>PowerPoint Presentation</vt:lpstr>
      <vt:lpstr>Overview of B+ tree with Bloom Filter</vt:lpstr>
      <vt:lpstr>Insertion in B+ tree with Bloom Filter</vt:lpstr>
      <vt:lpstr>PowerPoint Presentation</vt:lpstr>
      <vt:lpstr>PowerPoint Presentation</vt:lpstr>
      <vt:lpstr>Searching in B+ tree with bloom filter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Deletion in B+ tree using Bloom Filter</vt:lpstr>
      <vt:lpstr>PowerPoint Presentation</vt:lpstr>
      <vt:lpstr>Application Of this hybrid data structure</vt:lpstr>
      <vt:lpstr>Performance Analysis</vt:lpstr>
      <vt:lpstr>Continuation…</vt:lpstr>
      <vt:lpstr>EXPERIMENTAL EVALUATION</vt:lpstr>
      <vt:lpstr>Results  of the  analysis</vt:lpstr>
      <vt:lpstr>DISCUSSION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AND IMPLEMENTATION OF  HYBRID DATA STRUCTURE</dc:title>
  <dc:creator>SIVAKAMI V - [CB.EN.U4CSE21456]</dc:creator>
  <cp:lastModifiedBy>Ananya ELA</cp:lastModifiedBy>
  <cp:revision>7</cp:revision>
  <dcterms:created xsi:type="dcterms:W3CDTF">2023-06-12T05:34:52Z</dcterms:created>
  <dcterms:modified xsi:type="dcterms:W3CDTF">2023-06-12T12:47:39Z</dcterms:modified>
</cp:coreProperties>
</file>

<file path=docProps/thumbnail.jpeg>
</file>